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notesMasterIdLst>
    <p:notesMasterId r:id="rId46"/>
  </p:notesMasterIdLst>
  <p:sldIdLst>
    <p:sldId id="257" r:id="rId5"/>
    <p:sldId id="268" r:id="rId6"/>
    <p:sldId id="262" r:id="rId7"/>
    <p:sldId id="263" r:id="rId8"/>
    <p:sldId id="269" r:id="rId9"/>
    <p:sldId id="264" r:id="rId10"/>
    <p:sldId id="302" r:id="rId11"/>
    <p:sldId id="265" r:id="rId12"/>
    <p:sldId id="267" r:id="rId13"/>
    <p:sldId id="266" r:id="rId14"/>
    <p:sldId id="270" r:id="rId15"/>
    <p:sldId id="271" r:id="rId16"/>
    <p:sldId id="272" r:id="rId17"/>
    <p:sldId id="273" r:id="rId18"/>
    <p:sldId id="274" r:id="rId19"/>
    <p:sldId id="275" r:id="rId20"/>
    <p:sldId id="277" r:id="rId21"/>
    <p:sldId id="278" r:id="rId22"/>
    <p:sldId id="279" r:id="rId23"/>
    <p:sldId id="276" r:id="rId24"/>
    <p:sldId id="280" r:id="rId25"/>
    <p:sldId id="281" r:id="rId26"/>
    <p:sldId id="282" r:id="rId27"/>
    <p:sldId id="283" r:id="rId28"/>
    <p:sldId id="284" r:id="rId29"/>
    <p:sldId id="285" r:id="rId30"/>
    <p:sldId id="286" r:id="rId31"/>
    <p:sldId id="287" r:id="rId32"/>
    <p:sldId id="290" r:id="rId33"/>
    <p:sldId id="289" r:id="rId34"/>
    <p:sldId id="291" r:id="rId35"/>
    <p:sldId id="292" r:id="rId36"/>
    <p:sldId id="293" r:id="rId37"/>
    <p:sldId id="294" r:id="rId38"/>
    <p:sldId id="295" r:id="rId39"/>
    <p:sldId id="299" r:id="rId40"/>
    <p:sldId id="296" r:id="rId41"/>
    <p:sldId id="300" r:id="rId42"/>
    <p:sldId id="301" r:id="rId43"/>
    <p:sldId id="298" r:id="rId44"/>
    <p:sldId id="30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99E9D4-A051-4382-A824-7D945C298B9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412F70E-1994-492A-9757-458CB226BFB1}">
      <dgm:prSet/>
      <dgm:spPr/>
      <dgm:t>
        <a:bodyPr/>
        <a:lstStyle/>
        <a:p>
          <a:pPr>
            <a:lnSpc>
              <a:spcPct val="100000"/>
            </a:lnSpc>
            <a:defRPr cap="all"/>
          </a:pPr>
          <a:r>
            <a:rPr lang="en-GB"/>
            <a:t>The user</a:t>
          </a:r>
          <a:endParaRPr lang="en-US"/>
        </a:p>
      </dgm:t>
    </dgm:pt>
    <dgm:pt modelId="{17C45182-E0F5-46FE-8460-FDB913DC8A2B}" type="parTrans" cxnId="{D7BA6D2E-0C5E-4425-98A9-100041044148}">
      <dgm:prSet/>
      <dgm:spPr/>
      <dgm:t>
        <a:bodyPr/>
        <a:lstStyle/>
        <a:p>
          <a:endParaRPr lang="en-US"/>
        </a:p>
      </dgm:t>
    </dgm:pt>
    <dgm:pt modelId="{53EEED2C-A860-42E4-91A7-0149F57CF646}" type="sibTrans" cxnId="{D7BA6D2E-0C5E-4425-98A9-100041044148}">
      <dgm:prSet/>
      <dgm:spPr/>
      <dgm:t>
        <a:bodyPr/>
        <a:lstStyle/>
        <a:p>
          <a:endParaRPr lang="en-US"/>
        </a:p>
      </dgm:t>
    </dgm:pt>
    <dgm:pt modelId="{00281B9A-9615-4B97-A597-D7FA02A0E716}">
      <dgm:prSet/>
      <dgm:spPr/>
      <dgm:t>
        <a:bodyPr/>
        <a:lstStyle/>
        <a:p>
          <a:pPr>
            <a:lnSpc>
              <a:spcPct val="100000"/>
            </a:lnSpc>
            <a:defRPr cap="all"/>
          </a:pPr>
          <a:r>
            <a:rPr lang="en-GB"/>
            <a:t>Augmented Reality</a:t>
          </a:r>
          <a:endParaRPr lang="en-US"/>
        </a:p>
      </dgm:t>
    </dgm:pt>
    <dgm:pt modelId="{6FFC9ED4-748C-4EFF-A899-0BE4365D4642}" type="parTrans" cxnId="{AFAEC0F1-6521-4F44-819E-4B5513EFE26F}">
      <dgm:prSet/>
      <dgm:spPr/>
      <dgm:t>
        <a:bodyPr/>
        <a:lstStyle/>
        <a:p>
          <a:endParaRPr lang="en-US"/>
        </a:p>
      </dgm:t>
    </dgm:pt>
    <dgm:pt modelId="{94BDB890-BD8D-44F4-8FD5-B7C7639E9845}" type="sibTrans" cxnId="{AFAEC0F1-6521-4F44-819E-4B5513EFE26F}">
      <dgm:prSet/>
      <dgm:spPr/>
      <dgm:t>
        <a:bodyPr/>
        <a:lstStyle/>
        <a:p>
          <a:endParaRPr lang="en-US"/>
        </a:p>
      </dgm:t>
    </dgm:pt>
    <dgm:pt modelId="{D256D296-A758-48CB-ADC6-E4CBBD50C15F}">
      <dgm:prSet/>
      <dgm:spPr/>
      <dgm:t>
        <a:bodyPr/>
        <a:lstStyle/>
        <a:p>
          <a:pPr>
            <a:lnSpc>
              <a:spcPct val="100000"/>
            </a:lnSpc>
            <a:defRPr cap="all"/>
          </a:pPr>
          <a:r>
            <a:rPr lang="en-GB"/>
            <a:t>User Recommendation System</a:t>
          </a:r>
          <a:endParaRPr lang="en-US"/>
        </a:p>
      </dgm:t>
    </dgm:pt>
    <dgm:pt modelId="{E80AEBC1-0573-4AFD-8F31-B6A6B7D8A4E8}" type="parTrans" cxnId="{ED42B4D7-2264-406C-808E-5E63A5FF02BE}">
      <dgm:prSet/>
      <dgm:spPr/>
      <dgm:t>
        <a:bodyPr/>
        <a:lstStyle/>
        <a:p>
          <a:endParaRPr lang="en-US"/>
        </a:p>
      </dgm:t>
    </dgm:pt>
    <dgm:pt modelId="{770453E6-EE3A-48C8-92F7-130D678D6B14}" type="sibTrans" cxnId="{ED42B4D7-2264-406C-808E-5E63A5FF02BE}">
      <dgm:prSet/>
      <dgm:spPr/>
      <dgm:t>
        <a:bodyPr/>
        <a:lstStyle/>
        <a:p>
          <a:endParaRPr lang="en-US"/>
        </a:p>
      </dgm:t>
    </dgm:pt>
    <dgm:pt modelId="{0937883B-22F6-4E50-9DA1-2590CD5F21B1}" type="pres">
      <dgm:prSet presAssocID="{3099E9D4-A051-4382-A824-7D945C298B90}" presName="root" presStyleCnt="0">
        <dgm:presLayoutVars>
          <dgm:dir/>
          <dgm:resizeHandles val="exact"/>
        </dgm:presLayoutVars>
      </dgm:prSet>
      <dgm:spPr/>
    </dgm:pt>
    <dgm:pt modelId="{B4003360-D104-41EC-885F-18AD5B7ACCF1}" type="pres">
      <dgm:prSet presAssocID="{A412F70E-1994-492A-9757-458CB226BFB1}" presName="compNode" presStyleCnt="0"/>
      <dgm:spPr/>
    </dgm:pt>
    <dgm:pt modelId="{3A34768E-3174-40A3-820B-15B62C7E0984}" type="pres">
      <dgm:prSet presAssocID="{A412F70E-1994-492A-9757-458CB226BFB1}" presName="iconBgRect" presStyleLbl="bgShp" presStyleIdx="0" presStyleCnt="3"/>
      <dgm:spPr/>
    </dgm:pt>
    <dgm:pt modelId="{B19B71ED-6200-4BE6-A45E-59079B8BC3F2}" type="pres">
      <dgm:prSet presAssocID="{A412F70E-1994-492A-9757-458CB226BF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B25DD28-DE3E-40E1-A31E-C9AA09585A3D}" type="pres">
      <dgm:prSet presAssocID="{A412F70E-1994-492A-9757-458CB226BFB1}" presName="spaceRect" presStyleCnt="0"/>
      <dgm:spPr/>
    </dgm:pt>
    <dgm:pt modelId="{E6F8746A-C675-4146-905B-F6D387137303}" type="pres">
      <dgm:prSet presAssocID="{A412F70E-1994-492A-9757-458CB226BFB1}" presName="textRect" presStyleLbl="revTx" presStyleIdx="0" presStyleCnt="3">
        <dgm:presLayoutVars>
          <dgm:chMax val="1"/>
          <dgm:chPref val="1"/>
        </dgm:presLayoutVars>
      </dgm:prSet>
      <dgm:spPr/>
    </dgm:pt>
    <dgm:pt modelId="{BA24630E-6DCE-4C00-AD5D-FBEE93D047FB}" type="pres">
      <dgm:prSet presAssocID="{53EEED2C-A860-42E4-91A7-0149F57CF646}" presName="sibTrans" presStyleCnt="0"/>
      <dgm:spPr/>
    </dgm:pt>
    <dgm:pt modelId="{3CE396D3-5D95-4CA9-985B-79C9E00E8D9E}" type="pres">
      <dgm:prSet presAssocID="{00281B9A-9615-4B97-A597-D7FA02A0E716}" presName="compNode" presStyleCnt="0"/>
      <dgm:spPr/>
    </dgm:pt>
    <dgm:pt modelId="{0B108B4D-E0AA-4D88-BE83-3F8690DE7699}" type="pres">
      <dgm:prSet presAssocID="{00281B9A-9615-4B97-A597-D7FA02A0E716}" presName="iconBgRect" presStyleLbl="bgShp" presStyleIdx="1" presStyleCnt="3"/>
      <dgm:spPr/>
    </dgm:pt>
    <dgm:pt modelId="{F4B5E4E0-0499-4F05-AE1B-DC31369B489D}" type="pres">
      <dgm:prSet presAssocID="{00281B9A-9615-4B97-A597-D7FA02A0E71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77B87EB8-6FC6-4615-97C4-7DF1EE38F763}" type="pres">
      <dgm:prSet presAssocID="{00281B9A-9615-4B97-A597-D7FA02A0E716}" presName="spaceRect" presStyleCnt="0"/>
      <dgm:spPr/>
    </dgm:pt>
    <dgm:pt modelId="{868808AC-2E8E-4855-80A1-413FC868DD42}" type="pres">
      <dgm:prSet presAssocID="{00281B9A-9615-4B97-A597-D7FA02A0E716}" presName="textRect" presStyleLbl="revTx" presStyleIdx="1" presStyleCnt="3">
        <dgm:presLayoutVars>
          <dgm:chMax val="1"/>
          <dgm:chPref val="1"/>
        </dgm:presLayoutVars>
      </dgm:prSet>
      <dgm:spPr/>
    </dgm:pt>
    <dgm:pt modelId="{0CDE9AE1-CE8F-4DA4-BDD0-E750603A2988}" type="pres">
      <dgm:prSet presAssocID="{94BDB890-BD8D-44F4-8FD5-B7C7639E9845}" presName="sibTrans" presStyleCnt="0"/>
      <dgm:spPr/>
    </dgm:pt>
    <dgm:pt modelId="{60DCFF43-911E-4072-805F-6537BBFC4BD9}" type="pres">
      <dgm:prSet presAssocID="{D256D296-A758-48CB-ADC6-E4CBBD50C15F}" presName="compNode" presStyleCnt="0"/>
      <dgm:spPr/>
    </dgm:pt>
    <dgm:pt modelId="{1FDB6E5C-2CF8-4A02-9A1F-83E345F8C068}" type="pres">
      <dgm:prSet presAssocID="{D256D296-A758-48CB-ADC6-E4CBBD50C15F}" presName="iconBgRect" presStyleLbl="bgShp" presStyleIdx="2" presStyleCnt="3"/>
      <dgm:spPr/>
    </dgm:pt>
    <dgm:pt modelId="{5D973ABD-71ED-4F73-9D02-F2EA48663957}" type="pres">
      <dgm:prSet presAssocID="{D256D296-A758-48CB-ADC6-E4CBBD50C1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94CA197A-9686-4A60-8B0A-34A5BB71478C}" type="pres">
      <dgm:prSet presAssocID="{D256D296-A758-48CB-ADC6-E4CBBD50C15F}" presName="spaceRect" presStyleCnt="0"/>
      <dgm:spPr/>
    </dgm:pt>
    <dgm:pt modelId="{565CE93D-2472-47C9-B8B8-2F340C9BF30C}" type="pres">
      <dgm:prSet presAssocID="{D256D296-A758-48CB-ADC6-E4CBBD50C15F}" presName="textRect" presStyleLbl="revTx" presStyleIdx="2" presStyleCnt="3">
        <dgm:presLayoutVars>
          <dgm:chMax val="1"/>
          <dgm:chPref val="1"/>
        </dgm:presLayoutVars>
      </dgm:prSet>
      <dgm:spPr/>
    </dgm:pt>
  </dgm:ptLst>
  <dgm:cxnLst>
    <dgm:cxn modelId="{E3B19623-22E0-4378-9F12-BB9823A8AA30}" type="presOf" srcId="{00281B9A-9615-4B97-A597-D7FA02A0E716}" destId="{868808AC-2E8E-4855-80A1-413FC868DD42}" srcOrd="0" destOrd="0" presId="urn:microsoft.com/office/officeart/2018/5/layout/IconCircleLabelList"/>
    <dgm:cxn modelId="{D7BA6D2E-0C5E-4425-98A9-100041044148}" srcId="{3099E9D4-A051-4382-A824-7D945C298B90}" destId="{A412F70E-1994-492A-9757-458CB226BFB1}" srcOrd="0" destOrd="0" parTransId="{17C45182-E0F5-46FE-8460-FDB913DC8A2B}" sibTransId="{53EEED2C-A860-42E4-91A7-0149F57CF646}"/>
    <dgm:cxn modelId="{FA9F0563-2526-42AF-A7CA-B8F14C275185}" type="presOf" srcId="{D256D296-A758-48CB-ADC6-E4CBBD50C15F}" destId="{565CE93D-2472-47C9-B8B8-2F340C9BF30C}" srcOrd="0" destOrd="0" presId="urn:microsoft.com/office/officeart/2018/5/layout/IconCircleLabelList"/>
    <dgm:cxn modelId="{7122AD44-120E-4DB5-BB82-7DD3ECF2F008}" type="presOf" srcId="{3099E9D4-A051-4382-A824-7D945C298B90}" destId="{0937883B-22F6-4E50-9DA1-2590CD5F21B1}" srcOrd="0" destOrd="0" presId="urn:microsoft.com/office/officeart/2018/5/layout/IconCircleLabelList"/>
    <dgm:cxn modelId="{76A3C6C0-BBC2-417B-BBFA-5BBEE59CEA7B}" type="presOf" srcId="{A412F70E-1994-492A-9757-458CB226BFB1}" destId="{E6F8746A-C675-4146-905B-F6D387137303}" srcOrd="0" destOrd="0" presId="urn:microsoft.com/office/officeart/2018/5/layout/IconCircleLabelList"/>
    <dgm:cxn modelId="{ED42B4D7-2264-406C-808E-5E63A5FF02BE}" srcId="{3099E9D4-A051-4382-A824-7D945C298B90}" destId="{D256D296-A758-48CB-ADC6-E4CBBD50C15F}" srcOrd="2" destOrd="0" parTransId="{E80AEBC1-0573-4AFD-8F31-B6A6B7D8A4E8}" sibTransId="{770453E6-EE3A-48C8-92F7-130D678D6B14}"/>
    <dgm:cxn modelId="{AFAEC0F1-6521-4F44-819E-4B5513EFE26F}" srcId="{3099E9D4-A051-4382-A824-7D945C298B90}" destId="{00281B9A-9615-4B97-A597-D7FA02A0E716}" srcOrd="1" destOrd="0" parTransId="{6FFC9ED4-748C-4EFF-A899-0BE4365D4642}" sibTransId="{94BDB890-BD8D-44F4-8FD5-B7C7639E9845}"/>
    <dgm:cxn modelId="{F9C3F0F1-8F09-44FA-BB0D-1805B38F0401}" type="presParOf" srcId="{0937883B-22F6-4E50-9DA1-2590CD5F21B1}" destId="{B4003360-D104-41EC-885F-18AD5B7ACCF1}" srcOrd="0" destOrd="0" presId="urn:microsoft.com/office/officeart/2018/5/layout/IconCircleLabelList"/>
    <dgm:cxn modelId="{6EA9E154-B355-43D4-9105-EB67521ADFCB}" type="presParOf" srcId="{B4003360-D104-41EC-885F-18AD5B7ACCF1}" destId="{3A34768E-3174-40A3-820B-15B62C7E0984}" srcOrd="0" destOrd="0" presId="urn:microsoft.com/office/officeart/2018/5/layout/IconCircleLabelList"/>
    <dgm:cxn modelId="{68C976EF-A0A5-4479-8C2D-69FF768CDA2F}" type="presParOf" srcId="{B4003360-D104-41EC-885F-18AD5B7ACCF1}" destId="{B19B71ED-6200-4BE6-A45E-59079B8BC3F2}" srcOrd="1" destOrd="0" presId="urn:microsoft.com/office/officeart/2018/5/layout/IconCircleLabelList"/>
    <dgm:cxn modelId="{29EDD2F5-0B48-4B9B-9C35-45E04A78251C}" type="presParOf" srcId="{B4003360-D104-41EC-885F-18AD5B7ACCF1}" destId="{8B25DD28-DE3E-40E1-A31E-C9AA09585A3D}" srcOrd="2" destOrd="0" presId="urn:microsoft.com/office/officeart/2018/5/layout/IconCircleLabelList"/>
    <dgm:cxn modelId="{5C6AFBE7-384E-4E3C-8A97-918F68882C54}" type="presParOf" srcId="{B4003360-D104-41EC-885F-18AD5B7ACCF1}" destId="{E6F8746A-C675-4146-905B-F6D387137303}" srcOrd="3" destOrd="0" presId="urn:microsoft.com/office/officeart/2018/5/layout/IconCircleLabelList"/>
    <dgm:cxn modelId="{E7A10725-CEEA-4DF6-A944-46C0D1D0EF95}" type="presParOf" srcId="{0937883B-22F6-4E50-9DA1-2590CD5F21B1}" destId="{BA24630E-6DCE-4C00-AD5D-FBEE93D047FB}" srcOrd="1" destOrd="0" presId="urn:microsoft.com/office/officeart/2018/5/layout/IconCircleLabelList"/>
    <dgm:cxn modelId="{D452B236-D334-45E5-9B5A-31D6A6208A57}" type="presParOf" srcId="{0937883B-22F6-4E50-9DA1-2590CD5F21B1}" destId="{3CE396D3-5D95-4CA9-985B-79C9E00E8D9E}" srcOrd="2" destOrd="0" presId="urn:microsoft.com/office/officeart/2018/5/layout/IconCircleLabelList"/>
    <dgm:cxn modelId="{F2F52B16-062E-4263-B50D-26CF61335B0F}" type="presParOf" srcId="{3CE396D3-5D95-4CA9-985B-79C9E00E8D9E}" destId="{0B108B4D-E0AA-4D88-BE83-3F8690DE7699}" srcOrd="0" destOrd="0" presId="urn:microsoft.com/office/officeart/2018/5/layout/IconCircleLabelList"/>
    <dgm:cxn modelId="{6C1DFD0B-C634-44B9-83EA-D23516AA3D7D}" type="presParOf" srcId="{3CE396D3-5D95-4CA9-985B-79C9E00E8D9E}" destId="{F4B5E4E0-0499-4F05-AE1B-DC31369B489D}" srcOrd="1" destOrd="0" presId="urn:microsoft.com/office/officeart/2018/5/layout/IconCircleLabelList"/>
    <dgm:cxn modelId="{F9B6DBA9-6614-4BC9-AF75-5DDDEECF6484}" type="presParOf" srcId="{3CE396D3-5D95-4CA9-985B-79C9E00E8D9E}" destId="{77B87EB8-6FC6-4615-97C4-7DF1EE38F763}" srcOrd="2" destOrd="0" presId="urn:microsoft.com/office/officeart/2018/5/layout/IconCircleLabelList"/>
    <dgm:cxn modelId="{34ED4054-6D25-4AB1-A071-8C5964B25B30}" type="presParOf" srcId="{3CE396D3-5D95-4CA9-985B-79C9E00E8D9E}" destId="{868808AC-2E8E-4855-80A1-413FC868DD42}" srcOrd="3" destOrd="0" presId="urn:microsoft.com/office/officeart/2018/5/layout/IconCircleLabelList"/>
    <dgm:cxn modelId="{B1091844-3E2D-45A2-8B85-42D610A50CF8}" type="presParOf" srcId="{0937883B-22F6-4E50-9DA1-2590CD5F21B1}" destId="{0CDE9AE1-CE8F-4DA4-BDD0-E750603A2988}" srcOrd="3" destOrd="0" presId="urn:microsoft.com/office/officeart/2018/5/layout/IconCircleLabelList"/>
    <dgm:cxn modelId="{5EC3ABF6-4CA3-40FF-B4D6-DF6DEB458703}" type="presParOf" srcId="{0937883B-22F6-4E50-9DA1-2590CD5F21B1}" destId="{60DCFF43-911E-4072-805F-6537BBFC4BD9}" srcOrd="4" destOrd="0" presId="urn:microsoft.com/office/officeart/2018/5/layout/IconCircleLabelList"/>
    <dgm:cxn modelId="{FC7614F2-DC01-4F80-9359-592337585399}" type="presParOf" srcId="{60DCFF43-911E-4072-805F-6537BBFC4BD9}" destId="{1FDB6E5C-2CF8-4A02-9A1F-83E345F8C068}" srcOrd="0" destOrd="0" presId="urn:microsoft.com/office/officeart/2018/5/layout/IconCircleLabelList"/>
    <dgm:cxn modelId="{0038F1E8-996E-4C6A-95B4-1D278D562C47}" type="presParOf" srcId="{60DCFF43-911E-4072-805F-6537BBFC4BD9}" destId="{5D973ABD-71ED-4F73-9D02-F2EA48663957}" srcOrd="1" destOrd="0" presId="urn:microsoft.com/office/officeart/2018/5/layout/IconCircleLabelList"/>
    <dgm:cxn modelId="{69E596D3-7706-4C26-8E9D-912D66DD95FF}" type="presParOf" srcId="{60DCFF43-911E-4072-805F-6537BBFC4BD9}" destId="{94CA197A-9686-4A60-8B0A-34A5BB71478C}" srcOrd="2" destOrd="0" presId="urn:microsoft.com/office/officeart/2018/5/layout/IconCircleLabelList"/>
    <dgm:cxn modelId="{9B4DD34E-323A-4A39-A8FF-CE411658D008}" type="presParOf" srcId="{60DCFF43-911E-4072-805F-6537BBFC4BD9}" destId="{565CE93D-2472-47C9-B8B8-2F340C9BF30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4768E-3174-40A3-820B-15B62C7E0984}">
      <dsp:nvSpPr>
        <dsp:cNvPr id="0" name=""/>
        <dsp:cNvSpPr/>
      </dsp:nvSpPr>
      <dsp:spPr>
        <a:xfrm>
          <a:off x="1571484" y="21843"/>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9B71ED-6200-4BE6-A45E-59079B8BC3F2}">
      <dsp:nvSpPr>
        <dsp:cNvPr id="0" name=""/>
        <dsp:cNvSpPr/>
      </dsp:nvSpPr>
      <dsp:spPr>
        <a:xfrm>
          <a:off x="1842046" y="292406"/>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F8746A-C675-4146-905B-F6D387137303}">
      <dsp:nvSpPr>
        <dsp:cNvPr id="0" name=""/>
        <dsp:cNvSpPr/>
      </dsp:nvSpPr>
      <dsp:spPr>
        <a:xfrm>
          <a:off x="1165640" y="168684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The user</a:t>
          </a:r>
          <a:endParaRPr lang="en-US" sz="1500" kern="1200"/>
        </a:p>
      </dsp:txBody>
      <dsp:txXfrm>
        <a:off x="1165640" y="1686843"/>
        <a:ext cx="2081250" cy="720000"/>
      </dsp:txXfrm>
    </dsp:sp>
    <dsp:sp modelId="{0B108B4D-E0AA-4D88-BE83-3F8690DE7699}">
      <dsp:nvSpPr>
        <dsp:cNvPr id="0" name=""/>
        <dsp:cNvSpPr/>
      </dsp:nvSpPr>
      <dsp:spPr>
        <a:xfrm>
          <a:off x="4016953" y="21843"/>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5E4E0-0499-4F05-AE1B-DC31369B489D}">
      <dsp:nvSpPr>
        <dsp:cNvPr id="0" name=""/>
        <dsp:cNvSpPr/>
      </dsp:nvSpPr>
      <dsp:spPr>
        <a:xfrm>
          <a:off x="4287515" y="292406"/>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8808AC-2E8E-4855-80A1-413FC868DD42}">
      <dsp:nvSpPr>
        <dsp:cNvPr id="0" name=""/>
        <dsp:cNvSpPr/>
      </dsp:nvSpPr>
      <dsp:spPr>
        <a:xfrm>
          <a:off x="3611109" y="168684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Augmented Reality</a:t>
          </a:r>
          <a:endParaRPr lang="en-US" sz="1500" kern="1200"/>
        </a:p>
      </dsp:txBody>
      <dsp:txXfrm>
        <a:off x="3611109" y="1686843"/>
        <a:ext cx="2081250" cy="720000"/>
      </dsp:txXfrm>
    </dsp:sp>
    <dsp:sp modelId="{1FDB6E5C-2CF8-4A02-9A1F-83E345F8C068}">
      <dsp:nvSpPr>
        <dsp:cNvPr id="0" name=""/>
        <dsp:cNvSpPr/>
      </dsp:nvSpPr>
      <dsp:spPr>
        <a:xfrm>
          <a:off x="2794218" y="2927156"/>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73ABD-71ED-4F73-9D02-F2EA48663957}">
      <dsp:nvSpPr>
        <dsp:cNvPr id="0" name=""/>
        <dsp:cNvSpPr/>
      </dsp:nvSpPr>
      <dsp:spPr>
        <a:xfrm>
          <a:off x="3064781" y="3197718"/>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5CE93D-2472-47C9-B8B8-2F340C9BF30C}">
      <dsp:nvSpPr>
        <dsp:cNvPr id="0" name=""/>
        <dsp:cNvSpPr/>
      </dsp:nvSpPr>
      <dsp:spPr>
        <a:xfrm>
          <a:off x="2388375" y="4592156"/>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User Recommendation System</a:t>
          </a:r>
          <a:endParaRPr lang="en-US" sz="1500" kern="1200"/>
        </a:p>
      </dsp:txBody>
      <dsp:txXfrm>
        <a:off x="2388375" y="4592156"/>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49215-BF5A-4943-AEF7-D3B41C0329BD}" type="datetimeFigureOut">
              <a:rPr lang="en-GB" smtClean="0"/>
              <a:t>10/05/2020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C384-81F3-40B6-A2C7-23A8050743A2}" type="slidenum">
              <a:rPr lang="en-GB" smtClean="0"/>
              <a:t>‹#›</a:t>
            </a:fld>
            <a:endParaRPr lang="en-GB"/>
          </a:p>
        </p:txBody>
      </p:sp>
    </p:spTree>
    <p:extLst>
      <p:ext uri="{BB962C8B-B14F-4D97-AF65-F5344CB8AC3E}">
        <p14:creationId xmlns:p14="http://schemas.microsoft.com/office/powerpoint/2010/main" val="4116249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185E4CB7-3104-45AF-AF7B-D78A30689235}" type="datetime1">
              <a:rPr lang="en-US" smtClean="0"/>
              <a:t>5/10/2020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7BD6C-2459-4E38-A920-11F94B711E97}" type="datetime1">
              <a:rPr lang="en-US" smtClean="0"/>
              <a:t>5/10/2020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BEE61601-0B48-4664-B561-0FDEC5C376C6}" type="datetime1">
              <a:rPr lang="en-US" smtClean="0"/>
              <a:t>5/10/2020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2193E-BE36-449D-9482-1E9CA5A0D674}" type="datetime1">
              <a:rPr lang="en-US" smtClean="0"/>
              <a:t>5/10/2020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CBB978-E7E7-4DE7-A83C-553DF8C7B89E}" type="datetime1">
              <a:rPr lang="en-US" smtClean="0"/>
              <a:t>5/10/2020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ABD5E0-9A3E-411D-8BD3-E51FD9B278E7}" type="datetime1">
              <a:rPr lang="en-US" smtClean="0"/>
              <a:t>5/10/2020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9E0E4-86A3-46B7-BA23-6D5983EA36B0}" type="datetime1">
              <a:rPr lang="en-US" smtClean="0"/>
              <a:t>5/10/2020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3A2FADCD-EB13-473B-B3F1-C9B11D9AC0E1}" type="datetime1">
              <a:rPr lang="en-US" smtClean="0"/>
              <a:t>5/10/2020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2E996057-EE2D-4890-B3BB-1EB0D4024C15}" type="datetime1">
              <a:rPr lang="en-US" smtClean="0"/>
              <a:t>5/10/2020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BF99E798-0048-47BF-9612-F72FE926F82D}" type="datetime1">
              <a:rPr lang="en-US" smtClean="0"/>
              <a:t>5/10/2020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8.xml"/><Relationship Id="rId4" Type="http://schemas.openxmlformats.org/officeDocument/2006/relationships/image" Target="../media/image41.JPG"/></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oi.org/10.1145/2507157.250721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3500" dirty="0">
                <a:solidFill>
                  <a:schemeClr val="tx1"/>
                </a:solidFill>
              </a:rPr>
              <a:t>Workplace assistant augmented reality</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Gabriel Camilleri</a:t>
            </a:r>
          </a:p>
        </p:txBody>
      </p:sp>
      <p:sp>
        <p:nvSpPr>
          <p:cNvPr id="4" name="Slide Number Placeholder 3">
            <a:extLst>
              <a:ext uri="{FF2B5EF4-FFF2-40B4-BE49-F238E27FC236}">
                <a16:creationId xmlns:a16="http://schemas.microsoft.com/office/drawing/2014/main" id="{D5FF5217-2AD6-43B6-BE40-B3F261AA21BB}"/>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18E6-D0A5-42DB-B85D-8A4D2F0F3129}"/>
              </a:ext>
            </a:extLst>
          </p:cNvPr>
          <p:cNvSpPr>
            <a:spLocks noGrp="1"/>
          </p:cNvSpPr>
          <p:nvPr>
            <p:ph type="title"/>
          </p:nvPr>
        </p:nvSpPr>
        <p:spPr>
          <a:xfrm>
            <a:off x="8458200" y="607392"/>
            <a:ext cx="3161963" cy="1645920"/>
          </a:xfrm>
        </p:spPr>
        <p:txBody>
          <a:bodyPr anchor="b">
            <a:normAutofit/>
          </a:bodyPr>
          <a:lstStyle/>
          <a:p>
            <a:r>
              <a:rPr lang="en-GB" dirty="0"/>
              <a:t>The 3 Main Components of the System</a:t>
            </a:r>
          </a:p>
        </p:txBody>
      </p:sp>
      <p:sp>
        <p:nvSpPr>
          <p:cNvPr id="4" name="Slide Number Placeholder 3">
            <a:extLst>
              <a:ext uri="{FF2B5EF4-FFF2-40B4-BE49-F238E27FC236}">
                <a16:creationId xmlns:a16="http://schemas.microsoft.com/office/drawing/2014/main" id="{CFE82A15-12B5-4A7E-8FA3-DB2947ABDB7A}"/>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10</a:t>
            </a:fld>
            <a:endParaRPr lang="en-US"/>
          </a:p>
        </p:txBody>
      </p:sp>
      <p:graphicFrame>
        <p:nvGraphicFramePr>
          <p:cNvPr id="14" name="Content Placeholder 2">
            <a:extLst>
              <a:ext uri="{FF2B5EF4-FFF2-40B4-BE49-F238E27FC236}">
                <a16:creationId xmlns:a16="http://schemas.microsoft.com/office/drawing/2014/main" id="{6446CB40-831C-4836-83F0-9E4412FE63BD}"/>
              </a:ext>
            </a:extLst>
          </p:cNvPr>
          <p:cNvGraphicFramePr>
            <a:graphicFrameLocks noGrp="1"/>
          </p:cNvGraphicFramePr>
          <p:nvPr>
            <p:ph idx="1"/>
            <p:extLst>
              <p:ext uri="{D42A27DB-BD31-4B8C-83A1-F6EECF244321}">
                <p14:modId xmlns:p14="http://schemas.microsoft.com/office/powerpoint/2010/main" val="1093654002"/>
              </p:ext>
            </p:extLst>
          </p:nvPr>
        </p:nvGraphicFramePr>
        <p:xfrm>
          <a:off x="685800" y="609600"/>
          <a:ext cx="6858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6288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9943-88C9-4D81-BC3F-F61281AC0946}"/>
              </a:ext>
            </a:extLst>
          </p:cNvPr>
          <p:cNvSpPr>
            <a:spLocks noGrp="1"/>
          </p:cNvSpPr>
          <p:nvPr>
            <p:ph type="title"/>
          </p:nvPr>
        </p:nvSpPr>
        <p:spPr>
          <a:xfrm>
            <a:off x="1066800" y="642594"/>
            <a:ext cx="10058400" cy="1371600"/>
          </a:xfrm>
        </p:spPr>
        <p:txBody>
          <a:bodyPr anchor="ctr">
            <a:normAutofit/>
          </a:bodyPr>
          <a:lstStyle/>
          <a:p>
            <a:r>
              <a:rPr lang="en-GB" dirty="0"/>
              <a:t>Data Handling</a:t>
            </a:r>
          </a:p>
        </p:txBody>
      </p:sp>
      <p:sp>
        <p:nvSpPr>
          <p:cNvPr id="3" name="Content Placeholder 2">
            <a:extLst>
              <a:ext uri="{FF2B5EF4-FFF2-40B4-BE49-F238E27FC236}">
                <a16:creationId xmlns:a16="http://schemas.microsoft.com/office/drawing/2014/main" id="{9521C1D2-8BC6-4BAC-BC23-5AC0D19A72BF}"/>
              </a:ext>
            </a:extLst>
          </p:cNvPr>
          <p:cNvSpPr>
            <a:spLocks noGrp="1"/>
          </p:cNvSpPr>
          <p:nvPr>
            <p:ph sz="half" idx="1"/>
          </p:nvPr>
        </p:nvSpPr>
        <p:spPr>
          <a:xfrm>
            <a:off x="1066800" y="2103120"/>
            <a:ext cx="4663440" cy="3749040"/>
          </a:xfrm>
        </p:spPr>
        <p:txBody>
          <a:bodyPr>
            <a:normAutofit lnSpcReduction="10000"/>
          </a:bodyPr>
          <a:lstStyle/>
          <a:p>
            <a:pPr>
              <a:lnSpc>
                <a:spcPct val="90000"/>
              </a:lnSpc>
            </a:pPr>
            <a:r>
              <a:rPr lang="en-GB" sz="1400" dirty="0"/>
              <a:t>AR component</a:t>
            </a:r>
          </a:p>
          <a:p>
            <a:pPr lvl="1">
              <a:lnSpc>
                <a:spcPct val="90000"/>
              </a:lnSpc>
            </a:pPr>
            <a:r>
              <a:rPr lang="en-GB" sz="1400" dirty="0"/>
              <a:t>Images were taken</a:t>
            </a:r>
          </a:p>
          <a:p>
            <a:pPr lvl="2">
              <a:lnSpc>
                <a:spcPct val="90000"/>
              </a:lnSpc>
            </a:pPr>
            <a:r>
              <a:rPr lang="en-GB" dirty="0"/>
              <a:t>Initially of corridors</a:t>
            </a:r>
          </a:p>
          <a:p>
            <a:pPr lvl="3">
              <a:lnSpc>
                <a:spcPct val="90000"/>
              </a:lnSpc>
            </a:pPr>
            <a:r>
              <a:rPr lang="en-GB" dirty="0"/>
              <a:t>Feature extraction problem</a:t>
            </a:r>
          </a:p>
          <a:p>
            <a:pPr lvl="2">
              <a:lnSpc>
                <a:spcPct val="90000"/>
              </a:lnSpc>
            </a:pPr>
            <a:r>
              <a:rPr lang="en-GB" dirty="0"/>
              <a:t>Specific door signs were chosen as markers</a:t>
            </a:r>
          </a:p>
          <a:p>
            <a:pPr lvl="3">
              <a:lnSpc>
                <a:spcPct val="90000"/>
              </a:lnSpc>
            </a:pPr>
            <a:r>
              <a:rPr lang="en-GB" dirty="0"/>
              <a:t>Had unique distinct features</a:t>
            </a:r>
          </a:p>
          <a:p>
            <a:pPr lvl="1">
              <a:lnSpc>
                <a:spcPct val="90000"/>
              </a:lnSpc>
            </a:pPr>
            <a:r>
              <a:rPr lang="en-GB" dirty="0"/>
              <a:t>3D models were generated (11 in total)</a:t>
            </a:r>
          </a:p>
          <a:p>
            <a:pPr>
              <a:lnSpc>
                <a:spcPct val="90000"/>
              </a:lnSpc>
            </a:pPr>
            <a:r>
              <a:rPr lang="en-GB" sz="1400" dirty="0"/>
              <a:t>Recommendation Component</a:t>
            </a:r>
          </a:p>
          <a:p>
            <a:pPr lvl="1">
              <a:lnSpc>
                <a:spcPct val="90000"/>
              </a:lnSpc>
            </a:pPr>
            <a:r>
              <a:rPr lang="en-GB" sz="1400" dirty="0"/>
              <a:t>A prototype dataset was built from scratch containing user-ratings</a:t>
            </a:r>
          </a:p>
          <a:p>
            <a:pPr lvl="1">
              <a:lnSpc>
                <a:spcPct val="90000"/>
              </a:lnSpc>
            </a:pPr>
            <a:r>
              <a:rPr lang="en-GB" sz="1400" dirty="0"/>
              <a:t>3 datasets in total for 3 separate tasks for the Visitors</a:t>
            </a:r>
          </a:p>
          <a:p>
            <a:pPr lvl="2">
              <a:lnSpc>
                <a:spcPct val="90000"/>
              </a:lnSpc>
            </a:pPr>
            <a:r>
              <a:rPr lang="en-GB" dirty="0"/>
              <a:t>Visit</a:t>
            </a:r>
          </a:p>
          <a:p>
            <a:pPr lvl="2">
              <a:lnSpc>
                <a:spcPct val="90000"/>
              </a:lnSpc>
            </a:pPr>
            <a:r>
              <a:rPr lang="en-GB" dirty="0"/>
              <a:t>Delivery</a:t>
            </a:r>
          </a:p>
          <a:p>
            <a:pPr lvl="2">
              <a:lnSpc>
                <a:spcPct val="90000"/>
              </a:lnSpc>
            </a:pPr>
            <a:r>
              <a:rPr lang="en-GB" dirty="0"/>
              <a:t>Interview</a:t>
            </a:r>
          </a:p>
        </p:txBody>
      </p:sp>
      <p:pic>
        <p:nvPicPr>
          <p:cNvPr id="6" name="Picture 5" descr="A screenshot of a cell phone&#10;&#10;Description automatically generated">
            <a:extLst>
              <a:ext uri="{FF2B5EF4-FFF2-40B4-BE49-F238E27FC236}">
                <a16:creationId xmlns:a16="http://schemas.microsoft.com/office/drawing/2014/main" id="{F1CC246F-49B8-432B-8E84-73E42AF477C6}"/>
              </a:ext>
            </a:extLst>
          </p:cNvPr>
          <p:cNvPicPr>
            <a:picLocks noChangeAspect="1"/>
          </p:cNvPicPr>
          <p:nvPr/>
        </p:nvPicPr>
        <p:blipFill>
          <a:blip r:embed="rId2"/>
          <a:stretch>
            <a:fillRect/>
          </a:stretch>
        </p:blipFill>
        <p:spPr>
          <a:xfrm>
            <a:off x="6461760" y="2928366"/>
            <a:ext cx="4663440" cy="2098548"/>
          </a:xfrm>
          <a:prstGeom prst="rect">
            <a:avLst/>
          </a:prstGeom>
          <a:noFill/>
        </p:spPr>
      </p:pic>
      <p:sp>
        <p:nvSpPr>
          <p:cNvPr id="4" name="Slide Number Placeholder 3">
            <a:extLst>
              <a:ext uri="{FF2B5EF4-FFF2-40B4-BE49-F238E27FC236}">
                <a16:creationId xmlns:a16="http://schemas.microsoft.com/office/drawing/2014/main" id="{711531B2-BB0B-4AAC-A6C1-20BDFDBB03E2}"/>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11</a:t>
            </a:fld>
            <a:endParaRPr lang="en-US"/>
          </a:p>
        </p:txBody>
      </p:sp>
    </p:spTree>
    <p:extLst>
      <p:ext uri="{BB962C8B-B14F-4D97-AF65-F5344CB8AC3E}">
        <p14:creationId xmlns:p14="http://schemas.microsoft.com/office/powerpoint/2010/main" val="403660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DC94-C5DA-4C23-BBD4-659EEF11D283}"/>
              </a:ext>
            </a:extLst>
          </p:cNvPr>
          <p:cNvSpPr>
            <a:spLocks noGrp="1"/>
          </p:cNvSpPr>
          <p:nvPr>
            <p:ph type="title"/>
          </p:nvPr>
        </p:nvSpPr>
        <p:spPr/>
        <p:txBody>
          <a:bodyPr/>
          <a:lstStyle/>
          <a:p>
            <a:r>
              <a:rPr lang="en-GB" dirty="0"/>
              <a:t>Feature Extraction</a:t>
            </a:r>
          </a:p>
        </p:txBody>
      </p:sp>
      <p:sp>
        <p:nvSpPr>
          <p:cNvPr id="3" name="Content Placeholder 2">
            <a:extLst>
              <a:ext uri="{FF2B5EF4-FFF2-40B4-BE49-F238E27FC236}">
                <a16:creationId xmlns:a16="http://schemas.microsoft.com/office/drawing/2014/main" id="{12629A95-DF22-40E3-9718-C2319EC60260}"/>
              </a:ext>
            </a:extLst>
          </p:cNvPr>
          <p:cNvSpPr>
            <a:spLocks noGrp="1"/>
          </p:cNvSpPr>
          <p:nvPr>
            <p:ph sz="half" idx="1"/>
          </p:nvPr>
        </p:nvSpPr>
        <p:spPr/>
        <p:txBody>
          <a:bodyPr/>
          <a:lstStyle/>
          <a:p>
            <a:r>
              <a:rPr lang="en-GB" dirty="0"/>
              <a:t>Images were fed into Vuforia’s library and were processed using traditional CV techniques.</a:t>
            </a:r>
          </a:p>
          <a:p>
            <a:pPr lvl="1"/>
            <a:r>
              <a:rPr lang="en-GB" dirty="0"/>
              <a:t>Detecting edges and contours </a:t>
            </a:r>
          </a:p>
          <a:p>
            <a:r>
              <a:rPr lang="en-GB" dirty="0"/>
              <a:t>3D objects were fed to Vuforia’s model generator to perform deep learning techniques on.</a:t>
            </a:r>
          </a:p>
          <a:p>
            <a:pPr lvl="1"/>
            <a:r>
              <a:rPr lang="en-GB" dirty="0"/>
              <a:t>Detecting edges and contours at different lightings, distances, and angles.</a:t>
            </a:r>
          </a:p>
          <a:p>
            <a:pPr lvl="1"/>
            <a:r>
              <a:rPr lang="en-GB" dirty="0"/>
              <a:t>Dataset built using different frames of the same object</a:t>
            </a:r>
          </a:p>
          <a:p>
            <a:pPr lvl="1"/>
            <a:endParaRPr lang="en-GB" dirty="0"/>
          </a:p>
          <a:p>
            <a:pPr marL="0" indent="0">
              <a:buNone/>
            </a:pPr>
            <a:endParaRPr lang="en-GB" dirty="0"/>
          </a:p>
        </p:txBody>
      </p:sp>
      <p:pic>
        <p:nvPicPr>
          <p:cNvPr id="7" name="Content Placeholder 6">
            <a:extLst>
              <a:ext uri="{FF2B5EF4-FFF2-40B4-BE49-F238E27FC236}">
                <a16:creationId xmlns:a16="http://schemas.microsoft.com/office/drawing/2014/main" id="{4DDC928B-56F5-476C-BE49-5A9AD0D2F451}"/>
              </a:ext>
            </a:extLst>
          </p:cNvPr>
          <p:cNvPicPr>
            <a:picLocks noGrp="1" noChangeAspect="1"/>
          </p:cNvPicPr>
          <p:nvPr>
            <p:ph sz="half" idx="2"/>
          </p:nvPr>
        </p:nvPicPr>
        <p:blipFill>
          <a:blip r:embed="rId2"/>
          <a:stretch>
            <a:fillRect/>
          </a:stretch>
        </p:blipFill>
        <p:spPr>
          <a:xfrm>
            <a:off x="6461125" y="2778996"/>
            <a:ext cx="4664075" cy="2396970"/>
          </a:xfrm>
        </p:spPr>
      </p:pic>
      <p:sp>
        <p:nvSpPr>
          <p:cNvPr id="5" name="Slide Number Placeholder 4">
            <a:extLst>
              <a:ext uri="{FF2B5EF4-FFF2-40B4-BE49-F238E27FC236}">
                <a16:creationId xmlns:a16="http://schemas.microsoft.com/office/drawing/2014/main" id="{13BE94ED-E69B-4411-A348-84085A5B7591}"/>
              </a:ext>
            </a:extLst>
          </p:cNvPr>
          <p:cNvSpPr>
            <a:spLocks noGrp="1"/>
          </p:cNvSpPr>
          <p:nvPr>
            <p:ph type="sldNum" sz="quarter" idx="12"/>
          </p:nvPr>
        </p:nvSpPr>
        <p:spPr/>
        <p:txBody>
          <a:bodyPr/>
          <a:lstStyle/>
          <a:p>
            <a:fld id="{34B7E4EF-A1BD-40F4-AB7B-04F084DD991D}" type="slidenum">
              <a:rPr lang="en-US" smtClean="0"/>
              <a:t>12</a:t>
            </a:fld>
            <a:endParaRPr lang="en-US" dirty="0"/>
          </a:p>
        </p:txBody>
      </p:sp>
    </p:spTree>
    <p:extLst>
      <p:ext uri="{BB962C8B-B14F-4D97-AF65-F5344CB8AC3E}">
        <p14:creationId xmlns:p14="http://schemas.microsoft.com/office/powerpoint/2010/main" val="740544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40A9-6BA5-46E7-9800-359CF3BB9998}"/>
              </a:ext>
            </a:extLst>
          </p:cNvPr>
          <p:cNvSpPr>
            <a:spLocks noGrp="1"/>
          </p:cNvSpPr>
          <p:nvPr>
            <p:ph type="title"/>
          </p:nvPr>
        </p:nvSpPr>
        <p:spPr/>
        <p:txBody>
          <a:bodyPr/>
          <a:lstStyle/>
          <a:p>
            <a:r>
              <a:rPr lang="en-GB" dirty="0"/>
              <a:t>Feature Extraction (</a:t>
            </a:r>
            <a:r>
              <a:rPr lang="en-GB" dirty="0" err="1"/>
              <a:t>Cont</a:t>
            </a:r>
            <a:r>
              <a:rPr lang="en-GB" dirty="0"/>
              <a:t>)</a:t>
            </a:r>
          </a:p>
        </p:txBody>
      </p:sp>
      <p:sp>
        <p:nvSpPr>
          <p:cNvPr id="3" name="Content Placeholder 2">
            <a:extLst>
              <a:ext uri="{FF2B5EF4-FFF2-40B4-BE49-F238E27FC236}">
                <a16:creationId xmlns:a16="http://schemas.microsoft.com/office/drawing/2014/main" id="{BBEDCABB-202C-450C-ABDF-185F7DAA0BDD}"/>
              </a:ext>
            </a:extLst>
          </p:cNvPr>
          <p:cNvSpPr>
            <a:spLocks noGrp="1"/>
          </p:cNvSpPr>
          <p:nvPr>
            <p:ph sz="half" idx="1"/>
          </p:nvPr>
        </p:nvSpPr>
        <p:spPr/>
        <p:txBody>
          <a:bodyPr>
            <a:normAutofit fontScale="92500" lnSpcReduction="20000"/>
          </a:bodyPr>
          <a:lstStyle/>
          <a:p>
            <a:r>
              <a:rPr lang="en-GB" dirty="0"/>
              <a:t>User Recommendations</a:t>
            </a:r>
          </a:p>
          <a:p>
            <a:pPr lvl="1"/>
            <a:r>
              <a:rPr lang="en-GB" dirty="0"/>
              <a:t>Collaborative Filtering</a:t>
            </a:r>
          </a:p>
          <a:p>
            <a:pPr lvl="2"/>
            <a:r>
              <a:rPr lang="en-GB" dirty="0"/>
              <a:t>Features, were user ids, task ids and ratings.</a:t>
            </a:r>
          </a:p>
          <a:p>
            <a:pPr lvl="2"/>
            <a:r>
              <a:rPr lang="en-GB" dirty="0"/>
              <a:t>Fed to SVD++ model</a:t>
            </a:r>
          </a:p>
          <a:p>
            <a:pPr lvl="2"/>
            <a:r>
              <a:rPr lang="en-GB" dirty="0"/>
              <a:t>Matrix Factorisation method</a:t>
            </a:r>
          </a:p>
          <a:p>
            <a:pPr lvl="1"/>
            <a:r>
              <a:rPr lang="en-GB" dirty="0"/>
              <a:t>Item-item similarity based matrix</a:t>
            </a:r>
          </a:p>
          <a:p>
            <a:pPr lvl="2"/>
            <a:r>
              <a:rPr lang="en-GB" dirty="0"/>
              <a:t>Based on term frequency</a:t>
            </a:r>
          </a:p>
          <a:p>
            <a:pPr lvl="3"/>
            <a:r>
              <a:rPr lang="en-GB" dirty="0"/>
              <a:t>Visibility based</a:t>
            </a:r>
          </a:p>
          <a:p>
            <a:pPr lvl="2"/>
            <a:r>
              <a:rPr lang="en-GB" dirty="0"/>
              <a:t>Normalised</a:t>
            </a:r>
          </a:p>
          <a:p>
            <a:pPr lvl="2"/>
            <a:r>
              <a:rPr lang="en-GB" dirty="0"/>
              <a:t>Based on the amount of times an office (term) is passed by the user while finding an office in particular (document)</a:t>
            </a:r>
          </a:p>
          <a:p>
            <a:pPr lvl="2"/>
            <a:r>
              <a:rPr lang="en-GB" dirty="0"/>
              <a:t>Did not apply </a:t>
            </a:r>
            <a:r>
              <a:rPr lang="en-GB" dirty="0" err="1"/>
              <a:t>tf-idf</a:t>
            </a:r>
            <a:endParaRPr lang="en-GB" dirty="0"/>
          </a:p>
          <a:p>
            <a:pPr lvl="3"/>
            <a:r>
              <a:rPr lang="en-GB" dirty="0"/>
              <a:t>matrix scaling was done using one-fold normalisation since a term (a location within the office) appears in every task (a task is equivalent to a document)</a:t>
            </a:r>
          </a:p>
        </p:txBody>
      </p:sp>
      <p:pic>
        <p:nvPicPr>
          <p:cNvPr id="7" name="Content Placeholder 6" descr="A screenshot of a cell phone&#10;&#10;Description automatically generated">
            <a:extLst>
              <a:ext uri="{FF2B5EF4-FFF2-40B4-BE49-F238E27FC236}">
                <a16:creationId xmlns:a16="http://schemas.microsoft.com/office/drawing/2014/main" id="{D67ADABA-5542-4A06-903E-6D3824A4832E}"/>
              </a:ext>
            </a:extLst>
          </p:cNvPr>
          <p:cNvPicPr>
            <a:picLocks noGrp="1" noChangeAspect="1"/>
          </p:cNvPicPr>
          <p:nvPr>
            <p:ph sz="half" idx="2"/>
          </p:nvPr>
        </p:nvPicPr>
        <p:blipFill>
          <a:blip r:embed="rId2"/>
          <a:stretch>
            <a:fillRect/>
          </a:stretch>
        </p:blipFill>
        <p:spPr>
          <a:xfrm>
            <a:off x="5730240" y="2547892"/>
            <a:ext cx="6005203" cy="2106846"/>
          </a:xfrm>
        </p:spPr>
      </p:pic>
      <p:sp>
        <p:nvSpPr>
          <p:cNvPr id="5" name="Slide Number Placeholder 4">
            <a:extLst>
              <a:ext uri="{FF2B5EF4-FFF2-40B4-BE49-F238E27FC236}">
                <a16:creationId xmlns:a16="http://schemas.microsoft.com/office/drawing/2014/main" id="{FA49C9B8-1615-46CF-8431-26E5EEBA0597}"/>
              </a:ext>
            </a:extLst>
          </p:cNvPr>
          <p:cNvSpPr>
            <a:spLocks noGrp="1"/>
          </p:cNvSpPr>
          <p:nvPr>
            <p:ph type="sldNum" sz="quarter" idx="12"/>
          </p:nvPr>
        </p:nvSpPr>
        <p:spPr/>
        <p:txBody>
          <a:bodyPr/>
          <a:lstStyle/>
          <a:p>
            <a:fld id="{34B7E4EF-A1BD-40F4-AB7B-04F084DD991D}" type="slidenum">
              <a:rPr lang="en-US" smtClean="0"/>
              <a:t>13</a:t>
            </a:fld>
            <a:endParaRPr lang="en-US" dirty="0"/>
          </a:p>
        </p:txBody>
      </p:sp>
    </p:spTree>
    <p:extLst>
      <p:ext uri="{BB962C8B-B14F-4D97-AF65-F5344CB8AC3E}">
        <p14:creationId xmlns:p14="http://schemas.microsoft.com/office/powerpoint/2010/main" val="3861591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F4A2-0D58-435B-AC60-C29070A11CA6}"/>
              </a:ext>
            </a:extLst>
          </p:cNvPr>
          <p:cNvSpPr>
            <a:spLocks noGrp="1"/>
          </p:cNvSpPr>
          <p:nvPr>
            <p:ph type="title"/>
          </p:nvPr>
        </p:nvSpPr>
        <p:spPr/>
        <p:txBody>
          <a:bodyPr/>
          <a:lstStyle/>
          <a:p>
            <a:r>
              <a:rPr lang="en-GB" dirty="0"/>
              <a:t>User-Query Models</a:t>
            </a:r>
          </a:p>
        </p:txBody>
      </p:sp>
      <p:pic>
        <p:nvPicPr>
          <p:cNvPr id="7" name="Content Placeholder 6">
            <a:extLst>
              <a:ext uri="{FF2B5EF4-FFF2-40B4-BE49-F238E27FC236}">
                <a16:creationId xmlns:a16="http://schemas.microsoft.com/office/drawing/2014/main" id="{DF818C56-90C6-4B3A-BA38-EEF035864F83}"/>
              </a:ext>
            </a:extLst>
          </p:cNvPr>
          <p:cNvPicPr>
            <a:picLocks noGrp="1" noChangeAspect="1"/>
          </p:cNvPicPr>
          <p:nvPr>
            <p:ph sz="half" idx="1"/>
          </p:nvPr>
        </p:nvPicPr>
        <p:blipFill>
          <a:blip r:embed="rId2"/>
          <a:stretch>
            <a:fillRect/>
          </a:stretch>
        </p:blipFill>
        <p:spPr>
          <a:xfrm>
            <a:off x="2090707" y="2103438"/>
            <a:ext cx="2616260" cy="3748087"/>
          </a:xfrm>
        </p:spPr>
      </p:pic>
      <p:pic>
        <p:nvPicPr>
          <p:cNvPr id="9" name="Content Placeholder 8">
            <a:extLst>
              <a:ext uri="{FF2B5EF4-FFF2-40B4-BE49-F238E27FC236}">
                <a16:creationId xmlns:a16="http://schemas.microsoft.com/office/drawing/2014/main" id="{0636BD29-8B74-4AB4-BA61-2865E9B91F67}"/>
              </a:ext>
            </a:extLst>
          </p:cNvPr>
          <p:cNvPicPr>
            <a:picLocks noGrp="1" noChangeAspect="1"/>
          </p:cNvPicPr>
          <p:nvPr>
            <p:ph sz="half" idx="2"/>
          </p:nvPr>
        </p:nvPicPr>
        <p:blipFill>
          <a:blip r:embed="rId3"/>
          <a:stretch>
            <a:fillRect/>
          </a:stretch>
        </p:blipFill>
        <p:spPr>
          <a:xfrm>
            <a:off x="7441213" y="2103438"/>
            <a:ext cx="2703898" cy="3748087"/>
          </a:xfrm>
        </p:spPr>
      </p:pic>
      <p:sp>
        <p:nvSpPr>
          <p:cNvPr id="5" name="Slide Number Placeholder 4">
            <a:extLst>
              <a:ext uri="{FF2B5EF4-FFF2-40B4-BE49-F238E27FC236}">
                <a16:creationId xmlns:a16="http://schemas.microsoft.com/office/drawing/2014/main" id="{247BD075-1E97-4977-A5DB-8891B0AD87FC}"/>
              </a:ext>
            </a:extLst>
          </p:cNvPr>
          <p:cNvSpPr>
            <a:spLocks noGrp="1"/>
          </p:cNvSpPr>
          <p:nvPr>
            <p:ph type="sldNum" sz="quarter" idx="12"/>
          </p:nvPr>
        </p:nvSpPr>
        <p:spPr/>
        <p:txBody>
          <a:bodyPr/>
          <a:lstStyle/>
          <a:p>
            <a:fld id="{34B7E4EF-A1BD-40F4-AB7B-04F084DD991D}" type="slidenum">
              <a:rPr lang="en-US" smtClean="0"/>
              <a:t>14</a:t>
            </a:fld>
            <a:endParaRPr lang="en-US" dirty="0"/>
          </a:p>
        </p:txBody>
      </p:sp>
      <p:sp>
        <p:nvSpPr>
          <p:cNvPr id="12" name="TextBox 11">
            <a:extLst>
              <a:ext uri="{FF2B5EF4-FFF2-40B4-BE49-F238E27FC236}">
                <a16:creationId xmlns:a16="http://schemas.microsoft.com/office/drawing/2014/main" id="{42EBC7B5-2E95-4FBB-B983-30690DF04331}"/>
              </a:ext>
            </a:extLst>
          </p:cNvPr>
          <p:cNvSpPr txBox="1"/>
          <p:nvPr/>
        </p:nvSpPr>
        <p:spPr>
          <a:xfrm>
            <a:off x="2090707" y="5939161"/>
            <a:ext cx="2616260" cy="369332"/>
          </a:xfrm>
          <a:prstGeom prst="rect">
            <a:avLst/>
          </a:prstGeom>
          <a:noFill/>
        </p:spPr>
        <p:txBody>
          <a:bodyPr wrap="square" rtlCol="0">
            <a:spAutoFit/>
          </a:bodyPr>
          <a:lstStyle/>
          <a:p>
            <a:pPr algn="ctr"/>
            <a:r>
              <a:rPr lang="en-GB" dirty="0"/>
              <a:t>Intern-Query Model</a:t>
            </a:r>
          </a:p>
        </p:txBody>
      </p:sp>
      <p:sp>
        <p:nvSpPr>
          <p:cNvPr id="13" name="TextBox 12">
            <a:extLst>
              <a:ext uri="{FF2B5EF4-FFF2-40B4-BE49-F238E27FC236}">
                <a16:creationId xmlns:a16="http://schemas.microsoft.com/office/drawing/2014/main" id="{A4488E66-87BD-4390-AB01-25E437621596}"/>
              </a:ext>
            </a:extLst>
          </p:cNvPr>
          <p:cNvSpPr txBox="1"/>
          <p:nvPr/>
        </p:nvSpPr>
        <p:spPr>
          <a:xfrm>
            <a:off x="7528851" y="5939161"/>
            <a:ext cx="2616260" cy="369332"/>
          </a:xfrm>
          <a:prstGeom prst="rect">
            <a:avLst/>
          </a:prstGeom>
          <a:noFill/>
        </p:spPr>
        <p:txBody>
          <a:bodyPr wrap="square" rtlCol="0">
            <a:spAutoFit/>
          </a:bodyPr>
          <a:lstStyle/>
          <a:p>
            <a:pPr algn="ctr"/>
            <a:r>
              <a:rPr lang="en-GB" dirty="0"/>
              <a:t>Visitor-Query Model</a:t>
            </a:r>
          </a:p>
        </p:txBody>
      </p:sp>
    </p:spTree>
    <p:extLst>
      <p:ext uri="{BB962C8B-B14F-4D97-AF65-F5344CB8AC3E}">
        <p14:creationId xmlns:p14="http://schemas.microsoft.com/office/powerpoint/2010/main" val="1626456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490A-19B7-4F13-8745-DD852A4A76DD}"/>
              </a:ext>
            </a:extLst>
          </p:cNvPr>
          <p:cNvSpPr>
            <a:spLocks noGrp="1"/>
          </p:cNvSpPr>
          <p:nvPr>
            <p:ph type="title"/>
          </p:nvPr>
        </p:nvSpPr>
        <p:spPr/>
        <p:txBody>
          <a:bodyPr/>
          <a:lstStyle/>
          <a:p>
            <a:r>
              <a:rPr lang="en-GB" dirty="0"/>
              <a:t>Architecture</a:t>
            </a:r>
          </a:p>
        </p:txBody>
      </p:sp>
      <p:pic>
        <p:nvPicPr>
          <p:cNvPr id="9" name="Content Placeholder 8">
            <a:extLst>
              <a:ext uri="{FF2B5EF4-FFF2-40B4-BE49-F238E27FC236}">
                <a16:creationId xmlns:a16="http://schemas.microsoft.com/office/drawing/2014/main" id="{FC22D2B9-3945-4948-8665-C9E5B25730B5}"/>
              </a:ext>
            </a:extLst>
          </p:cNvPr>
          <p:cNvPicPr>
            <a:picLocks noGrp="1" noChangeAspect="1"/>
          </p:cNvPicPr>
          <p:nvPr>
            <p:ph idx="1"/>
          </p:nvPr>
        </p:nvPicPr>
        <p:blipFill>
          <a:blip r:embed="rId2"/>
          <a:stretch>
            <a:fillRect/>
          </a:stretch>
        </p:blipFill>
        <p:spPr>
          <a:xfrm>
            <a:off x="1280509" y="609600"/>
            <a:ext cx="5668581" cy="5334000"/>
          </a:xfrm>
        </p:spPr>
      </p:pic>
      <p:sp>
        <p:nvSpPr>
          <p:cNvPr id="10" name="Text Placeholder 9">
            <a:extLst>
              <a:ext uri="{FF2B5EF4-FFF2-40B4-BE49-F238E27FC236}">
                <a16:creationId xmlns:a16="http://schemas.microsoft.com/office/drawing/2014/main" id="{E6209893-E85B-429A-B95C-A70EA2EF7A3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GB" dirty="0"/>
              <a:t>Offices Information</a:t>
            </a:r>
          </a:p>
          <a:p>
            <a:pPr marL="742950" lvl="1" indent="-285750">
              <a:buFont typeface="Arial" panose="020B0604020202020204" pitchFamily="34" charset="0"/>
              <a:buChar char="•"/>
            </a:pPr>
            <a:r>
              <a:rPr lang="en-GB" dirty="0"/>
              <a:t>(wandering around)</a:t>
            </a:r>
          </a:p>
          <a:p>
            <a:pPr marL="285750" indent="-285750">
              <a:buFont typeface="Arial" panose="020B0604020202020204" pitchFamily="34" charset="0"/>
              <a:buChar char="•"/>
            </a:pPr>
            <a:r>
              <a:rPr lang="en-GB" dirty="0"/>
              <a:t>Locator</a:t>
            </a:r>
          </a:p>
          <a:p>
            <a:pPr marL="742950" lvl="1" indent="-285750">
              <a:buFont typeface="Arial" panose="020B0604020202020204" pitchFamily="34" charset="0"/>
              <a:buChar char="•"/>
            </a:pPr>
            <a:r>
              <a:rPr lang="en-GB" dirty="0"/>
              <a:t>Intern</a:t>
            </a:r>
          </a:p>
          <a:p>
            <a:pPr marL="1200150" lvl="2" indent="-285750">
              <a:buFont typeface="Arial" panose="020B0604020202020204" pitchFamily="34" charset="0"/>
              <a:buChar char="•"/>
            </a:pPr>
            <a:r>
              <a:rPr lang="en-GB" dirty="0"/>
              <a:t>Step By step process</a:t>
            </a:r>
          </a:p>
          <a:p>
            <a:pPr marL="1657350" lvl="3" indent="-285750">
              <a:buFont typeface="Arial" panose="020B0604020202020204" pitchFamily="34" charset="0"/>
              <a:buChar char="•"/>
            </a:pPr>
            <a:r>
              <a:rPr lang="en-GB" dirty="0"/>
              <a:t>Secretary</a:t>
            </a:r>
          </a:p>
          <a:p>
            <a:pPr marL="1657350" lvl="3" indent="-285750">
              <a:buFont typeface="Arial" panose="020B0604020202020204" pitchFamily="34" charset="0"/>
              <a:buChar char="•"/>
            </a:pPr>
            <a:r>
              <a:rPr lang="en-GB" dirty="0"/>
              <a:t>HR</a:t>
            </a:r>
          </a:p>
          <a:p>
            <a:pPr marL="1657350" lvl="3" indent="-285750">
              <a:buFont typeface="Arial" panose="020B0604020202020204" pitchFamily="34" charset="0"/>
              <a:buChar char="•"/>
            </a:pPr>
            <a:r>
              <a:rPr lang="en-GB" dirty="0"/>
              <a:t>Manager</a:t>
            </a:r>
          </a:p>
          <a:p>
            <a:pPr marL="742950" lvl="1" indent="-285750">
              <a:buFont typeface="Arial" panose="020B0604020202020204" pitchFamily="34" charset="0"/>
              <a:buChar char="•"/>
            </a:pPr>
            <a:r>
              <a:rPr lang="en-GB" dirty="0"/>
              <a:t>Visitor</a:t>
            </a:r>
          </a:p>
          <a:p>
            <a:pPr marL="1200150" lvl="2" indent="-285750">
              <a:buFont typeface="Arial" panose="020B0604020202020204" pitchFamily="34" charset="0"/>
              <a:buChar char="•"/>
            </a:pPr>
            <a:r>
              <a:rPr lang="en-GB" dirty="0"/>
              <a:t>Profiling on:</a:t>
            </a:r>
          </a:p>
          <a:p>
            <a:pPr marL="1657350" lvl="3" indent="-285750">
              <a:buFont typeface="Arial" panose="020B0604020202020204" pitchFamily="34" charset="0"/>
              <a:buChar char="•"/>
            </a:pPr>
            <a:r>
              <a:rPr lang="en-GB" dirty="0"/>
              <a:t>Visit</a:t>
            </a:r>
          </a:p>
          <a:p>
            <a:pPr marL="1657350" lvl="3" indent="-285750">
              <a:buFont typeface="Arial" panose="020B0604020202020204" pitchFamily="34" charset="0"/>
              <a:buChar char="•"/>
            </a:pPr>
            <a:r>
              <a:rPr lang="en-GB" dirty="0"/>
              <a:t>Interview</a:t>
            </a:r>
          </a:p>
          <a:p>
            <a:pPr marL="1657350" lvl="3" indent="-285750">
              <a:buFont typeface="Arial" panose="020B0604020202020204" pitchFamily="34" charset="0"/>
              <a:buChar char="•"/>
            </a:pPr>
            <a:r>
              <a:rPr lang="en-GB" dirty="0"/>
              <a:t>Delivery</a:t>
            </a:r>
          </a:p>
          <a:p>
            <a:pPr marL="285750" indent="-285750">
              <a:buFont typeface="Arial" panose="020B0604020202020204" pitchFamily="34" charset="0"/>
              <a:buChar char="•"/>
            </a:pPr>
            <a:r>
              <a:rPr lang="en-GB" dirty="0"/>
              <a:t>Coffee Machine </a:t>
            </a:r>
          </a:p>
        </p:txBody>
      </p:sp>
      <p:sp>
        <p:nvSpPr>
          <p:cNvPr id="5" name="Slide Number Placeholder 4">
            <a:extLst>
              <a:ext uri="{FF2B5EF4-FFF2-40B4-BE49-F238E27FC236}">
                <a16:creationId xmlns:a16="http://schemas.microsoft.com/office/drawing/2014/main" id="{A6E7F13E-ED66-4121-83BD-1DF643746782}"/>
              </a:ext>
            </a:extLst>
          </p:cNvPr>
          <p:cNvSpPr>
            <a:spLocks noGrp="1"/>
          </p:cNvSpPr>
          <p:nvPr>
            <p:ph type="sldNum" sz="quarter" idx="12"/>
          </p:nvPr>
        </p:nvSpPr>
        <p:spPr/>
        <p:txBody>
          <a:bodyPr/>
          <a:lstStyle/>
          <a:p>
            <a:fld id="{34B7E4EF-A1BD-40F4-AB7B-04F084DD991D}" type="slidenum">
              <a:rPr lang="en-US" smtClean="0"/>
              <a:t>15</a:t>
            </a:fld>
            <a:endParaRPr lang="en-US" dirty="0"/>
          </a:p>
        </p:txBody>
      </p:sp>
    </p:spTree>
    <p:extLst>
      <p:ext uri="{BB962C8B-B14F-4D97-AF65-F5344CB8AC3E}">
        <p14:creationId xmlns:p14="http://schemas.microsoft.com/office/powerpoint/2010/main" val="178511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1215353-DE71-4FDB-B721-FC07D919133C}"/>
              </a:ext>
            </a:extLst>
          </p:cNvPr>
          <p:cNvSpPr>
            <a:spLocks noGrp="1"/>
          </p:cNvSpPr>
          <p:nvPr>
            <p:ph type="title"/>
          </p:nvPr>
        </p:nvSpPr>
        <p:spPr>
          <a:xfrm>
            <a:off x="8458200" y="607392"/>
            <a:ext cx="3161963" cy="1645920"/>
          </a:xfrm>
        </p:spPr>
        <p:txBody>
          <a:bodyPr anchor="b">
            <a:normAutofit/>
          </a:bodyPr>
          <a:lstStyle/>
          <a:p>
            <a:r>
              <a:rPr lang="en-GB" dirty="0"/>
              <a:t>Main Menu</a:t>
            </a:r>
          </a:p>
        </p:txBody>
      </p:sp>
      <p:pic>
        <p:nvPicPr>
          <p:cNvPr id="25" name="Content Placeholder 24" descr="A screenshot of a cell phone&#10;&#10;Description automatically generated">
            <a:extLst>
              <a:ext uri="{FF2B5EF4-FFF2-40B4-BE49-F238E27FC236}">
                <a16:creationId xmlns:a16="http://schemas.microsoft.com/office/drawing/2014/main" id="{EFBE5A3A-CB78-41D0-989F-9C56126A11B6}"/>
              </a:ext>
            </a:extLst>
          </p:cNvPr>
          <p:cNvPicPr>
            <a:picLocks noGrp="1" noChangeAspect="1"/>
          </p:cNvPicPr>
          <p:nvPr>
            <p:ph idx="1"/>
          </p:nvPr>
        </p:nvPicPr>
        <p:blipFill>
          <a:blip r:embed="rId2"/>
          <a:stretch>
            <a:fillRect/>
          </a:stretch>
        </p:blipFill>
        <p:spPr>
          <a:xfrm>
            <a:off x="2781300" y="609600"/>
            <a:ext cx="2667000" cy="5334000"/>
          </a:xfrm>
        </p:spPr>
      </p:pic>
      <p:sp>
        <p:nvSpPr>
          <p:cNvPr id="5" name="Slide Number Placeholder 4">
            <a:extLst>
              <a:ext uri="{FF2B5EF4-FFF2-40B4-BE49-F238E27FC236}">
                <a16:creationId xmlns:a16="http://schemas.microsoft.com/office/drawing/2014/main" id="{A48A2235-C2A2-435F-AB5D-360C7CA6254B}"/>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16</a:t>
            </a:fld>
            <a:endParaRPr lang="en-US"/>
          </a:p>
        </p:txBody>
      </p:sp>
    </p:spTree>
    <p:extLst>
      <p:ext uri="{BB962C8B-B14F-4D97-AF65-F5344CB8AC3E}">
        <p14:creationId xmlns:p14="http://schemas.microsoft.com/office/powerpoint/2010/main" val="305502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1215353-DE71-4FDB-B721-FC07D919133C}"/>
              </a:ext>
            </a:extLst>
          </p:cNvPr>
          <p:cNvSpPr>
            <a:spLocks noGrp="1"/>
          </p:cNvSpPr>
          <p:nvPr>
            <p:ph type="title"/>
          </p:nvPr>
        </p:nvSpPr>
        <p:spPr>
          <a:xfrm>
            <a:off x="8458200" y="607392"/>
            <a:ext cx="3161963" cy="1645920"/>
          </a:xfrm>
        </p:spPr>
        <p:txBody>
          <a:bodyPr anchor="b">
            <a:normAutofit/>
          </a:bodyPr>
          <a:lstStyle/>
          <a:p>
            <a:r>
              <a:rPr lang="en-GB" dirty="0"/>
              <a:t>Choosing a user profile</a:t>
            </a:r>
          </a:p>
        </p:txBody>
      </p:sp>
      <p:sp>
        <p:nvSpPr>
          <p:cNvPr id="5" name="Slide Number Placeholder 4">
            <a:extLst>
              <a:ext uri="{FF2B5EF4-FFF2-40B4-BE49-F238E27FC236}">
                <a16:creationId xmlns:a16="http://schemas.microsoft.com/office/drawing/2014/main" id="{A48A2235-C2A2-435F-AB5D-360C7CA6254B}"/>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17</a:t>
            </a:fld>
            <a:endParaRPr lang="en-US"/>
          </a:p>
        </p:txBody>
      </p:sp>
      <p:pic>
        <p:nvPicPr>
          <p:cNvPr id="6" name="Content Placeholder 5" descr="A close up of a sign&#10;&#10;Description automatically generated">
            <a:extLst>
              <a:ext uri="{FF2B5EF4-FFF2-40B4-BE49-F238E27FC236}">
                <a16:creationId xmlns:a16="http://schemas.microsoft.com/office/drawing/2014/main" id="{7795E4F2-41A6-4678-9700-9C0689764969}"/>
              </a:ext>
            </a:extLst>
          </p:cNvPr>
          <p:cNvPicPr>
            <a:picLocks noGrp="1" noChangeAspect="1"/>
          </p:cNvPicPr>
          <p:nvPr>
            <p:ph idx="1"/>
          </p:nvPr>
        </p:nvPicPr>
        <p:blipFill>
          <a:blip r:embed="rId2"/>
          <a:stretch>
            <a:fillRect/>
          </a:stretch>
        </p:blipFill>
        <p:spPr>
          <a:xfrm>
            <a:off x="2781300" y="609600"/>
            <a:ext cx="2667000" cy="5334000"/>
          </a:xfrm>
        </p:spPr>
      </p:pic>
    </p:spTree>
    <p:extLst>
      <p:ext uri="{BB962C8B-B14F-4D97-AF65-F5344CB8AC3E}">
        <p14:creationId xmlns:p14="http://schemas.microsoft.com/office/powerpoint/2010/main" val="1433674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lstStyle/>
          <a:p>
            <a:r>
              <a:rPr lang="en-GB" dirty="0"/>
              <a:t>Visitor’s Section</a:t>
            </a:r>
          </a:p>
        </p:txBody>
      </p:sp>
      <p:pic>
        <p:nvPicPr>
          <p:cNvPr id="7" name="Content Placeholder 6">
            <a:extLst>
              <a:ext uri="{FF2B5EF4-FFF2-40B4-BE49-F238E27FC236}">
                <a16:creationId xmlns:a16="http://schemas.microsoft.com/office/drawing/2014/main" id="{7FEC0A4D-8AFA-47B3-B7A5-0688477FB907}"/>
              </a:ext>
            </a:extLst>
          </p:cNvPr>
          <p:cNvPicPr>
            <a:picLocks noGrp="1" noChangeAspect="1"/>
          </p:cNvPicPr>
          <p:nvPr>
            <p:ph sz="half" idx="1"/>
          </p:nvPr>
        </p:nvPicPr>
        <p:blipFill>
          <a:blip r:embed="rId2"/>
          <a:stretch>
            <a:fillRect/>
          </a:stretch>
        </p:blipFill>
        <p:spPr>
          <a:xfrm>
            <a:off x="2461816" y="2103438"/>
            <a:ext cx="1874043" cy="3748087"/>
          </a:xfrm>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lstStyle/>
          <a:p>
            <a:fld id="{34B7E4EF-A1BD-40F4-AB7B-04F084DD991D}" type="slidenum">
              <a:rPr lang="en-US" smtClean="0"/>
              <a:t>18</a:t>
            </a:fld>
            <a:endParaRPr lang="en-US" dirty="0"/>
          </a:p>
        </p:txBody>
      </p:sp>
      <p:pic>
        <p:nvPicPr>
          <p:cNvPr id="13" name="Content Placeholder 12">
            <a:extLst>
              <a:ext uri="{FF2B5EF4-FFF2-40B4-BE49-F238E27FC236}">
                <a16:creationId xmlns:a16="http://schemas.microsoft.com/office/drawing/2014/main" id="{8FFA3051-99CA-47AA-A845-051842E0446C}"/>
              </a:ext>
            </a:extLst>
          </p:cNvPr>
          <p:cNvPicPr>
            <a:picLocks noGrp="1" noChangeAspect="1"/>
          </p:cNvPicPr>
          <p:nvPr>
            <p:ph sz="half" idx="2"/>
          </p:nvPr>
        </p:nvPicPr>
        <p:blipFill>
          <a:blip r:embed="rId3"/>
          <a:stretch>
            <a:fillRect/>
          </a:stretch>
        </p:blipFill>
        <p:spPr>
          <a:xfrm>
            <a:off x="7809290" y="2103438"/>
            <a:ext cx="1967745" cy="3748087"/>
          </a:xfrm>
        </p:spPr>
      </p:pic>
    </p:spTree>
    <p:extLst>
      <p:ext uri="{BB962C8B-B14F-4D97-AF65-F5344CB8AC3E}">
        <p14:creationId xmlns:p14="http://schemas.microsoft.com/office/powerpoint/2010/main" val="424456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lstStyle/>
          <a:p>
            <a:r>
              <a:rPr lang="en-GB" dirty="0"/>
              <a:t>Intern’s Section</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lstStyle/>
          <a:p>
            <a:fld id="{34B7E4EF-A1BD-40F4-AB7B-04F084DD991D}" type="slidenum">
              <a:rPr lang="en-US" smtClean="0"/>
              <a:t>19</a:t>
            </a:fld>
            <a:endParaRPr lang="en-US" dirty="0"/>
          </a:p>
        </p:txBody>
      </p:sp>
      <p:pic>
        <p:nvPicPr>
          <p:cNvPr id="8" name="Content Placeholder 7">
            <a:extLst>
              <a:ext uri="{FF2B5EF4-FFF2-40B4-BE49-F238E27FC236}">
                <a16:creationId xmlns:a16="http://schemas.microsoft.com/office/drawing/2014/main" id="{051D0FE4-7CE5-44CE-9061-25A93FFDE092}"/>
              </a:ext>
            </a:extLst>
          </p:cNvPr>
          <p:cNvPicPr>
            <a:picLocks noGrp="1" noChangeAspect="1"/>
          </p:cNvPicPr>
          <p:nvPr>
            <p:ph sz="half" idx="1"/>
          </p:nvPr>
        </p:nvPicPr>
        <p:blipFill>
          <a:blip r:embed="rId2"/>
          <a:stretch>
            <a:fillRect/>
          </a:stretch>
        </p:blipFill>
        <p:spPr>
          <a:xfrm>
            <a:off x="2461816" y="2103438"/>
            <a:ext cx="1874043" cy="3748087"/>
          </a:xfrm>
        </p:spPr>
      </p:pic>
      <p:pic>
        <p:nvPicPr>
          <p:cNvPr id="12" name="Content Placeholder 11">
            <a:extLst>
              <a:ext uri="{FF2B5EF4-FFF2-40B4-BE49-F238E27FC236}">
                <a16:creationId xmlns:a16="http://schemas.microsoft.com/office/drawing/2014/main" id="{255A23C4-0C81-4BB2-BA19-BFE00DE08330}"/>
              </a:ext>
            </a:extLst>
          </p:cNvPr>
          <p:cNvPicPr>
            <a:picLocks noGrp="1" noChangeAspect="1"/>
          </p:cNvPicPr>
          <p:nvPr>
            <p:ph sz="half" idx="2"/>
          </p:nvPr>
        </p:nvPicPr>
        <p:blipFill>
          <a:blip r:embed="rId3"/>
          <a:stretch>
            <a:fillRect/>
          </a:stretch>
        </p:blipFill>
        <p:spPr>
          <a:xfrm>
            <a:off x="7856141" y="2103438"/>
            <a:ext cx="1874043" cy="3748087"/>
          </a:xfrm>
        </p:spPr>
      </p:pic>
    </p:spTree>
    <p:extLst>
      <p:ext uri="{BB962C8B-B14F-4D97-AF65-F5344CB8AC3E}">
        <p14:creationId xmlns:p14="http://schemas.microsoft.com/office/powerpoint/2010/main" val="2121567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5DEB-B45B-406C-87FE-4A8202C05955}"/>
              </a:ext>
            </a:extLst>
          </p:cNvPr>
          <p:cNvSpPr>
            <a:spLocks noGrp="1"/>
          </p:cNvSpPr>
          <p:nvPr>
            <p:ph type="ctrTitle"/>
          </p:nvPr>
        </p:nvSpPr>
        <p:spPr>
          <a:xfrm>
            <a:off x="1629103" y="2244830"/>
            <a:ext cx="8933796" cy="2437232"/>
          </a:xfrm>
        </p:spPr>
        <p:txBody>
          <a:bodyPr anchor="ctr">
            <a:normAutofit/>
          </a:bodyPr>
          <a:lstStyle/>
          <a:p>
            <a:r>
              <a:rPr lang="en-GB" dirty="0"/>
              <a:t>Problem Definition</a:t>
            </a:r>
          </a:p>
        </p:txBody>
      </p:sp>
      <p:sp>
        <p:nvSpPr>
          <p:cNvPr id="4" name="Slide Number Placeholder 3">
            <a:extLst>
              <a:ext uri="{FF2B5EF4-FFF2-40B4-BE49-F238E27FC236}">
                <a16:creationId xmlns:a16="http://schemas.microsoft.com/office/drawing/2014/main" id="{91D0A58B-046B-4A69-8270-05B7821B30A2}"/>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2</a:t>
            </a:fld>
            <a:endParaRPr lang="en-US"/>
          </a:p>
        </p:txBody>
      </p:sp>
    </p:spTree>
    <p:extLst>
      <p:ext uri="{BB962C8B-B14F-4D97-AF65-F5344CB8AC3E}">
        <p14:creationId xmlns:p14="http://schemas.microsoft.com/office/powerpoint/2010/main" val="2634833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FBDF43D-F017-44AA-9359-A34D203D51F5}"/>
              </a:ext>
            </a:extLst>
          </p:cNvPr>
          <p:cNvSpPr>
            <a:spLocks noGrp="1"/>
          </p:cNvSpPr>
          <p:nvPr>
            <p:ph type="title"/>
          </p:nvPr>
        </p:nvSpPr>
        <p:spPr>
          <a:xfrm>
            <a:off x="8458200" y="607392"/>
            <a:ext cx="3161963" cy="1645920"/>
          </a:xfrm>
        </p:spPr>
        <p:txBody>
          <a:bodyPr/>
          <a:lstStyle/>
          <a:p>
            <a:r>
              <a:rPr lang="en-US" dirty="0"/>
              <a:t>Augmented Reality Offices</a:t>
            </a:r>
          </a:p>
        </p:txBody>
      </p:sp>
      <p:pic>
        <p:nvPicPr>
          <p:cNvPr id="7" name="Content Placeholder 6" descr="A green sign with white text&#10;&#10;Description automatically generated">
            <a:extLst>
              <a:ext uri="{FF2B5EF4-FFF2-40B4-BE49-F238E27FC236}">
                <a16:creationId xmlns:a16="http://schemas.microsoft.com/office/drawing/2014/main" id="{C4BB27E6-379A-4694-9D23-94287EDAEF21}"/>
              </a:ext>
            </a:extLst>
          </p:cNvPr>
          <p:cNvPicPr>
            <a:picLocks noGrp="1" noChangeAspect="1"/>
          </p:cNvPicPr>
          <p:nvPr>
            <p:ph idx="1"/>
          </p:nvPr>
        </p:nvPicPr>
        <p:blipFill>
          <a:blip r:embed="rId2"/>
          <a:stretch>
            <a:fillRect/>
          </a:stretch>
        </p:blipFill>
        <p:spPr>
          <a:xfrm>
            <a:off x="2781300" y="609600"/>
            <a:ext cx="2667000" cy="5334000"/>
          </a:xfrm>
        </p:spPr>
      </p:pic>
      <p:sp>
        <p:nvSpPr>
          <p:cNvPr id="5" name="Slide Number Placeholder 4">
            <a:extLst>
              <a:ext uri="{FF2B5EF4-FFF2-40B4-BE49-F238E27FC236}">
                <a16:creationId xmlns:a16="http://schemas.microsoft.com/office/drawing/2014/main" id="{58BF115F-6393-4FD5-8224-99B6FFF9B144}"/>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20</a:t>
            </a:fld>
            <a:endParaRPr lang="en-US"/>
          </a:p>
        </p:txBody>
      </p:sp>
    </p:spTree>
    <p:extLst>
      <p:ext uri="{BB962C8B-B14F-4D97-AF65-F5344CB8AC3E}">
        <p14:creationId xmlns:p14="http://schemas.microsoft.com/office/powerpoint/2010/main" val="4249685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nchor="ctr">
            <a:normAutofit/>
          </a:bodyPr>
          <a:lstStyle/>
          <a:p>
            <a:r>
              <a:rPr lang="en-GB" dirty="0"/>
              <a:t>Augmented Reality Offices</a:t>
            </a:r>
          </a:p>
        </p:txBody>
      </p:sp>
      <p:pic>
        <p:nvPicPr>
          <p:cNvPr id="13" name="Content Placeholder 12" descr="A close up of a computer&#10;&#10;Description automatically generated">
            <a:extLst>
              <a:ext uri="{FF2B5EF4-FFF2-40B4-BE49-F238E27FC236}">
                <a16:creationId xmlns:a16="http://schemas.microsoft.com/office/drawing/2014/main" id="{2F1F8330-4C42-4AFB-91C7-063BED57B70E}"/>
              </a:ext>
            </a:extLst>
          </p:cNvPr>
          <p:cNvPicPr>
            <a:picLocks noGrp="1" noChangeAspect="1"/>
          </p:cNvPicPr>
          <p:nvPr>
            <p:ph sz="half" idx="1"/>
          </p:nvPr>
        </p:nvPicPr>
        <p:blipFill>
          <a:blip r:embed="rId2"/>
          <a:stretch>
            <a:fillRect/>
          </a:stretch>
        </p:blipFill>
        <p:spPr>
          <a:xfrm>
            <a:off x="2461816" y="2103438"/>
            <a:ext cx="1874043" cy="3748087"/>
          </a:xfrm>
        </p:spPr>
      </p:pic>
      <p:pic>
        <p:nvPicPr>
          <p:cNvPr id="17" name="Content Placeholder 16" descr="A screenshot of a computer&#10;&#10;Description automatically generated">
            <a:extLst>
              <a:ext uri="{FF2B5EF4-FFF2-40B4-BE49-F238E27FC236}">
                <a16:creationId xmlns:a16="http://schemas.microsoft.com/office/drawing/2014/main" id="{2C2DB22D-4125-4D13-97EF-8BF38E9B3CE8}"/>
              </a:ext>
            </a:extLst>
          </p:cNvPr>
          <p:cNvPicPr>
            <a:picLocks noGrp="1" noChangeAspect="1"/>
          </p:cNvPicPr>
          <p:nvPr>
            <p:ph sz="half" idx="2"/>
          </p:nvPr>
        </p:nvPicPr>
        <p:blipFill>
          <a:blip r:embed="rId3"/>
          <a:stretch>
            <a:fillRect/>
          </a:stretch>
        </p:blipFill>
        <p:spPr>
          <a:xfrm>
            <a:off x="7856141" y="2103438"/>
            <a:ext cx="1874043" cy="3748087"/>
          </a:xfrm>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nchor="b">
            <a:normAutofit/>
          </a:bodyPr>
          <a:lstStyle/>
          <a:p>
            <a:pPr>
              <a:spcAft>
                <a:spcPts val="600"/>
              </a:spcAft>
            </a:pPr>
            <a:fld id="{34B7E4EF-A1BD-40F4-AB7B-04F084DD991D}" type="slidenum">
              <a:rPr lang="en-US" smtClean="0"/>
              <a:pPr>
                <a:spcAft>
                  <a:spcPts val="600"/>
                </a:spcAft>
              </a:pPr>
              <a:t>21</a:t>
            </a:fld>
            <a:endParaRPr lang="en-US"/>
          </a:p>
        </p:txBody>
      </p:sp>
    </p:spTree>
    <p:extLst>
      <p:ext uri="{BB962C8B-B14F-4D97-AF65-F5344CB8AC3E}">
        <p14:creationId xmlns:p14="http://schemas.microsoft.com/office/powerpoint/2010/main" val="1486877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8458200" y="607392"/>
            <a:ext cx="3161963" cy="1645920"/>
          </a:xfrm>
        </p:spPr>
        <p:txBody>
          <a:bodyPr anchor="b">
            <a:normAutofit/>
          </a:bodyPr>
          <a:lstStyle/>
          <a:p>
            <a:r>
              <a:rPr lang="en-GB" dirty="0"/>
              <a:t>Coffee Machine</a:t>
            </a:r>
          </a:p>
        </p:txBody>
      </p:sp>
      <p:pic>
        <p:nvPicPr>
          <p:cNvPr id="7" name="Content Placeholder 6">
            <a:extLst>
              <a:ext uri="{FF2B5EF4-FFF2-40B4-BE49-F238E27FC236}">
                <a16:creationId xmlns:a16="http://schemas.microsoft.com/office/drawing/2014/main" id="{3A3661E2-F2D9-44C9-A738-DF2A48510894}"/>
              </a:ext>
            </a:extLst>
          </p:cNvPr>
          <p:cNvPicPr>
            <a:picLocks noGrp="1" noChangeAspect="1"/>
          </p:cNvPicPr>
          <p:nvPr>
            <p:ph idx="1"/>
          </p:nvPr>
        </p:nvPicPr>
        <p:blipFill>
          <a:blip r:embed="rId2"/>
          <a:stretch>
            <a:fillRect/>
          </a:stretch>
        </p:blipFill>
        <p:spPr>
          <a:xfrm>
            <a:off x="2781300" y="609600"/>
            <a:ext cx="2667000" cy="5334000"/>
          </a:xfrm>
          <a:noFill/>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22</a:t>
            </a:fld>
            <a:endParaRPr lang="en-US"/>
          </a:p>
        </p:txBody>
      </p:sp>
    </p:spTree>
    <p:extLst>
      <p:ext uri="{BB962C8B-B14F-4D97-AF65-F5344CB8AC3E}">
        <p14:creationId xmlns:p14="http://schemas.microsoft.com/office/powerpoint/2010/main" val="4288518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1066800" y="642594"/>
            <a:ext cx="10058400" cy="1371600"/>
          </a:xfrm>
        </p:spPr>
        <p:txBody>
          <a:bodyPr anchor="ctr">
            <a:normAutofit/>
          </a:bodyPr>
          <a:lstStyle/>
          <a:p>
            <a:r>
              <a:rPr lang="en-GB" dirty="0"/>
              <a:t>AR Coffee Machine Cappuccino Details</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23</a:t>
            </a:fld>
            <a:endParaRPr lang="en-US"/>
          </a:p>
        </p:txBody>
      </p:sp>
      <p:pic>
        <p:nvPicPr>
          <p:cNvPr id="9" name="Content Placeholder 8" descr="A close up of a device&#10;&#10;Description automatically generated">
            <a:extLst>
              <a:ext uri="{FF2B5EF4-FFF2-40B4-BE49-F238E27FC236}">
                <a16:creationId xmlns:a16="http://schemas.microsoft.com/office/drawing/2014/main" id="{F25D2A4A-80DE-4C32-8196-7F817037FE6F}"/>
              </a:ext>
            </a:extLst>
          </p:cNvPr>
          <p:cNvPicPr>
            <a:picLocks noGrp="1" noChangeAspect="1"/>
          </p:cNvPicPr>
          <p:nvPr>
            <p:ph sz="half" idx="1"/>
          </p:nvPr>
        </p:nvPicPr>
        <p:blipFill>
          <a:blip r:embed="rId2"/>
          <a:stretch>
            <a:fillRect/>
          </a:stretch>
        </p:blipFill>
        <p:spPr>
          <a:xfrm>
            <a:off x="4213225" y="2144713"/>
            <a:ext cx="1841500" cy="3767138"/>
          </a:xfrm>
        </p:spPr>
      </p:pic>
      <p:pic>
        <p:nvPicPr>
          <p:cNvPr id="11" name="Content Placeholder 10" descr="A picture containing monitor, sitting, screen, small&#10;&#10;Description automatically generated">
            <a:extLst>
              <a:ext uri="{FF2B5EF4-FFF2-40B4-BE49-F238E27FC236}">
                <a16:creationId xmlns:a16="http://schemas.microsoft.com/office/drawing/2014/main" id="{B80B7951-E7DD-4342-A0B4-F0A4A37BFCDA}"/>
              </a:ext>
            </a:extLst>
          </p:cNvPr>
          <p:cNvPicPr>
            <a:picLocks noGrp="1" noChangeAspect="1"/>
          </p:cNvPicPr>
          <p:nvPr>
            <p:ph sz="half" idx="2"/>
          </p:nvPr>
        </p:nvPicPr>
        <p:blipFill>
          <a:blip r:embed="rId3"/>
          <a:stretch>
            <a:fillRect/>
          </a:stretch>
        </p:blipFill>
        <p:spPr>
          <a:xfrm>
            <a:off x="6137275" y="2144713"/>
            <a:ext cx="1841500" cy="3767138"/>
          </a:xfrm>
        </p:spPr>
      </p:pic>
    </p:spTree>
    <p:extLst>
      <p:ext uri="{BB962C8B-B14F-4D97-AF65-F5344CB8AC3E}">
        <p14:creationId xmlns:p14="http://schemas.microsoft.com/office/powerpoint/2010/main" val="3004728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1066800" y="642594"/>
            <a:ext cx="10058400" cy="1371600"/>
          </a:xfrm>
        </p:spPr>
        <p:txBody>
          <a:bodyPr anchor="ctr">
            <a:normAutofit/>
          </a:bodyPr>
          <a:lstStyle/>
          <a:p>
            <a:r>
              <a:rPr lang="en-GB" dirty="0"/>
              <a:t>AR Coffee Machine Cappuccino Details</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24</a:t>
            </a:fld>
            <a:endParaRPr lang="en-US"/>
          </a:p>
        </p:txBody>
      </p:sp>
      <p:pic>
        <p:nvPicPr>
          <p:cNvPr id="7" name="Content Placeholder 6">
            <a:extLst>
              <a:ext uri="{FF2B5EF4-FFF2-40B4-BE49-F238E27FC236}">
                <a16:creationId xmlns:a16="http://schemas.microsoft.com/office/drawing/2014/main" id="{B4F8EDCC-EEDD-46A7-9C59-57DDA7AED840}"/>
              </a:ext>
            </a:extLst>
          </p:cNvPr>
          <p:cNvPicPr>
            <a:picLocks noGrp="1" noChangeAspect="1"/>
          </p:cNvPicPr>
          <p:nvPr>
            <p:ph sz="half" idx="1"/>
          </p:nvPr>
        </p:nvPicPr>
        <p:blipFill>
          <a:blip r:embed="rId2"/>
          <a:stretch>
            <a:fillRect/>
          </a:stretch>
        </p:blipFill>
        <p:spPr>
          <a:xfrm>
            <a:off x="4213225" y="2144713"/>
            <a:ext cx="1841500" cy="3767138"/>
          </a:xfrm>
        </p:spPr>
      </p:pic>
      <p:pic>
        <p:nvPicPr>
          <p:cNvPr id="13" name="Content Placeholder 12">
            <a:extLst>
              <a:ext uri="{FF2B5EF4-FFF2-40B4-BE49-F238E27FC236}">
                <a16:creationId xmlns:a16="http://schemas.microsoft.com/office/drawing/2014/main" id="{9F59C52C-1958-4419-8056-02DD16D4BAF9}"/>
              </a:ext>
            </a:extLst>
          </p:cNvPr>
          <p:cNvPicPr>
            <a:picLocks noGrp="1" noChangeAspect="1"/>
          </p:cNvPicPr>
          <p:nvPr>
            <p:ph sz="half" idx="2"/>
          </p:nvPr>
        </p:nvPicPr>
        <p:blipFill>
          <a:blip r:embed="rId3"/>
          <a:stretch>
            <a:fillRect/>
          </a:stretch>
        </p:blipFill>
        <p:spPr>
          <a:xfrm>
            <a:off x="6137275" y="2144713"/>
            <a:ext cx="1841500" cy="3767138"/>
          </a:xfrm>
        </p:spPr>
      </p:pic>
    </p:spTree>
    <p:extLst>
      <p:ext uri="{BB962C8B-B14F-4D97-AF65-F5344CB8AC3E}">
        <p14:creationId xmlns:p14="http://schemas.microsoft.com/office/powerpoint/2010/main" val="2876796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35F7-62C0-4325-9DD8-A0190C4A3AF7}"/>
              </a:ext>
            </a:extLst>
          </p:cNvPr>
          <p:cNvSpPr>
            <a:spLocks noGrp="1"/>
          </p:cNvSpPr>
          <p:nvPr>
            <p:ph type="ctrTitle"/>
          </p:nvPr>
        </p:nvSpPr>
        <p:spPr/>
        <p:txBody>
          <a:bodyPr/>
          <a:lstStyle/>
          <a:p>
            <a:r>
              <a:rPr lang="en-GB" dirty="0"/>
              <a:t>Testing And Evaluation</a:t>
            </a:r>
          </a:p>
        </p:txBody>
      </p:sp>
      <p:sp>
        <p:nvSpPr>
          <p:cNvPr id="4" name="Slide Number Placeholder 3">
            <a:extLst>
              <a:ext uri="{FF2B5EF4-FFF2-40B4-BE49-F238E27FC236}">
                <a16:creationId xmlns:a16="http://schemas.microsoft.com/office/drawing/2014/main" id="{25C231AC-05F4-4F6D-939C-78AF7B2C2BF5}"/>
              </a:ext>
            </a:extLst>
          </p:cNvPr>
          <p:cNvSpPr>
            <a:spLocks noGrp="1"/>
          </p:cNvSpPr>
          <p:nvPr>
            <p:ph type="sldNum" sz="quarter" idx="12"/>
          </p:nvPr>
        </p:nvSpPr>
        <p:spPr/>
        <p:txBody>
          <a:bodyPr/>
          <a:lstStyle/>
          <a:p>
            <a:fld id="{34B7E4EF-A1BD-40F4-AB7B-04F084DD991D}" type="slidenum">
              <a:rPr lang="en-US" smtClean="0"/>
              <a:t>25</a:t>
            </a:fld>
            <a:endParaRPr lang="en-US" dirty="0"/>
          </a:p>
        </p:txBody>
      </p:sp>
    </p:spTree>
    <p:extLst>
      <p:ext uri="{BB962C8B-B14F-4D97-AF65-F5344CB8AC3E}">
        <p14:creationId xmlns:p14="http://schemas.microsoft.com/office/powerpoint/2010/main" val="3308099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20A9-CADC-4AAC-9C53-22ED396DBC81}"/>
              </a:ext>
            </a:extLst>
          </p:cNvPr>
          <p:cNvSpPr>
            <a:spLocks noGrp="1"/>
          </p:cNvSpPr>
          <p:nvPr>
            <p:ph type="title"/>
          </p:nvPr>
        </p:nvSpPr>
        <p:spPr>
          <a:xfrm>
            <a:off x="1066800" y="642594"/>
            <a:ext cx="10058400" cy="1371600"/>
          </a:xfrm>
        </p:spPr>
        <p:txBody>
          <a:bodyPr anchor="ctr">
            <a:normAutofit/>
          </a:bodyPr>
          <a:lstStyle/>
          <a:p>
            <a:r>
              <a:rPr lang="en-GB" dirty="0"/>
              <a:t>Quantitative AR Testing</a:t>
            </a:r>
          </a:p>
        </p:txBody>
      </p:sp>
      <p:sp>
        <p:nvSpPr>
          <p:cNvPr id="5" name="Content Placeholder 4">
            <a:extLst>
              <a:ext uri="{FF2B5EF4-FFF2-40B4-BE49-F238E27FC236}">
                <a16:creationId xmlns:a16="http://schemas.microsoft.com/office/drawing/2014/main" id="{B60CBB50-426C-47B9-9005-19EC2FBD4CF1}"/>
              </a:ext>
            </a:extLst>
          </p:cNvPr>
          <p:cNvSpPr>
            <a:spLocks noGrp="1"/>
          </p:cNvSpPr>
          <p:nvPr>
            <p:ph idx="1"/>
          </p:nvPr>
        </p:nvSpPr>
        <p:spPr>
          <a:xfrm>
            <a:off x="1066800" y="2103120"/>
            <a:ext cx="10058400" cy="3849624"/>
          </a:xfrm>
        </p:spPr>
        <p:txBody>
          <a:bodyPr>
            <a:normAutofit/>
          </a:bodyPr>
          <a:lstStyle/>
          <a:p>
            <a:r>
              <a:rPr lang="en-GB" dirty="0"/>
              <a:t>Testing cannot be done on the algorithms’ performances of the library as developers do not have complete access to the API.</a:t>
            </a:r>
          </a:p>
          <a:p>
            <a:r>
              <a:rPr lang="en-GB" dirty="0"/>
              <a:t>Common methods of the AR app’s tests are on the following component:</a:t>
            </a:r>
          </a:p>
          <a:p>
            <a:pPr lvl="1"/>
            <a:r>
              <a:rPr lang="en-GB" sz="1500" dirty="0"/>
              <a:t>Colour Variance</a:t>
            </a:r>
          </a:p>
          <a:p>
            <a:pPr lvl="1"/>
            <a:r>
              <a:rPr lang="en-GB" sz="1500" dirty="0"/>
              <a:t>Distance Variance</a:t>
            </a:r>
          </a:p>
          <a:p>
            <a:pPr lvl="1"/>
            <a:r>
              <a:rPr lang="en-GB" sz="1500" dirty="0"/>
              <a:t>Orientation Variance</a:t>
            </a:r>
          </a:p>
          <a:p>
            <a:pPr lvl="1"/>
            <a:r>
              <a:rPr lang="en-GB" sz="1500" dirty="0"/>
              <a:t>Occlusion Variance</a:t>
            </a:r>
          </a:p>
          <a:p>
            <a:r>
              <a:rPr lang="en-GB" sz="1700" dirty="0"/>
              <a:t>Each test repeated a total of 21 times</a:t>
            </a:r>
          </a:p>
          <a:p>
            <a:pPr lvl="1"/>
            <a:r>
              <a:rPr lang="en-GB" sz="1500" dirty="0"/>
              <a:t>10 – Image Targets</a:t>
            </a:r>
          </a:p>
          <a:p>
            <a:pPr lvl="1"/>
            <a:r>
              <a:rPr lang="en-GB" sz="1500" dirty="0"/>
              <a:t>11 – Model Targets</a:t>
            </a:r>
          </a:p>
        </p:txBody>
      </p:sp>
      <p:sp>
        <p:nvSpPr>
          <p:cNvPr id="4" name="Slide Number Placeholder 3">
            <a:extLst>
              <a:ext uri="{FF2B5EF4-FFF2-40B4-BE49-F238E27FC236}">
                <a16:creationId xmlns:a16="http://schemas.microsoft.com/office/drawing/2014/main" id="{E25A145F-D501-46B3-B934-59ED39101EEE}"/>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26</a:t>
            </a:fld>
            <a:endParaRPr lang="en-US"/>
          </a:p>
        </p:txBody>
      </p:sp>
    </p:spTree>
    <p:extLst>
      <p:ext uri="{BB962C8B-B14F-4D97-AF65-F5344CB8AC3E}">
        <p14:creationId xmlns:p14="http://schemas.microsoft.com/office/powerpoint/2010/main" val="1848789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Colour Variance</a:t>
            </a:r>
          </a:p>
        </p:txBody>
      </p:sp>
      <p:sp>
        <p:nvSpPr>
          <p:cNvPr id="18" name="Text Placeholder 2">
            <a:extLst>
              <a:ext uri="{FF2B5EF4-FFF2-40B4-BE49-F238E27FC236}">
                <a16:creationId xmlns:a16="http://schemas.microsoft.com/office/drawing/2014/main" id="{3D9FAF73-9BF8-4A01-ACFD-1B77C581E7D8}"/>
              </a:ext>
            </a:extLst>
          </p:cNvPr>
          <p:cNvSpPr>
            <a:spLocks noGrp="1"/>
          </p:cNvSpPr>
          <p:nvPr>
            <p:ph type="body" idx="1"/>
          </p:nvPr>
        </p:nvSpPr>
        <p:spPr>
          <a:xfrm>
            <a:off x="1069848" y="2074334"/>
            <a:ext cx="4663440" cy="640080"/>
          </a:xfrm>
        </p:spPr>
        <p:txBody>
          <a:bodyPr/>
          <a:lstStyle/>
          <a:p>
            <a:pPr algn="ctr"/>
            <a:r>
              <a:rPr lang="en-US" dirty="0"/>
              <a:t>Image Targets</a:t>
            </a:r>
          </a:p>
        </p:txBody>
      </p:sp>
      <p:pic>
        <p:nvPicPr>
          <p:cNvPr id="13" name="Content Placeholder 12">
            <a:extLst>
              <a:ext uri="{FF2B5EF4-FFF2-40B4-BE49-F238E27FC236}">
                <a16:creationId xmlns:a16="http://schemas.microsoft.com/office/drawing/2014/main" id="{B120388F-6F74-4FC0-A026-4B86DF97B55D}"/>
              </a:ext>
            </a:extLst>
          </p:cNvPr>
          <p:cNvPicPr>
            <a:picLocks noGrp="1" noChangeAspect="1"/>
          </p:cNvPicPr>
          <p:nvPr>
            <p:ph sz="half" idx="2"/>
          </p:nvPr>
        </p:nvPicPr>
        <p:blipFill>
          <a:blip r:embed="rId2"/>
          <a:stretch>
            <a:fillRect/>
          </a:stretch>
        </p:blipFill>
        <p:spPr>
          <a:xfrm>
            <a:off x="1069848" y="3301793"/>
            <a:ext cx="4663440" cy="2145182"/>
          </a:xfrm>
          <a:noFill/>
        </p:spPr>
      </p:pic>
      <p:sp>
        <p:nvSpPr>
          <p:cNvPr id="20" name="Text Placeholder 4">
            <a:extLst>
              <a:ext uri="{FF2B5EF4-FFF2-40B4-BE49-F238E27FC236}">
                <a16:creationId xmlns:a16="http://schemas.microsoft.com/office/drawing/2014/main" id="{6138666E-8E65-46A7-97BB-7439A397BCD4}"/>
              </a:ext>
            </a:extLst>
          </p:cNvPr>
          <p:cNvSpPr>
            <a:spLocks noGrp="1"/>
          </p:cNvSpPr>
          <p:nvPr>
            <p:ph type="body" sz="quarter" idx="3"/>
          </p:nvPr>
        </p:nvSpPr>
        <p:spPr>
          <a:xfrm>
            <a:off x="6458712" y="2074334"/>
            <a:ext cx="4663440" cy="640080"/>
          </a:xfrm>
        </p:spPr>
        <p:txBody>
          <a:bodyPr/>
          <a:lstStyle/>
          <a:p>
            <a:pPr algn="ctr"/>
            <a:r>
              <a:rPr lang="en-US" dirty="0"/>
              <a:t>Model Targets</a:t>
            </a:r>
          </a:p>
        </p:txBody>
      </p:sp>
      <p:pic>
        <p:nvPicPr>
          <p:cNvPr id="9" name="Content Placeholder 8">
            <a:extLst>
              <a:ext uri="{FF2B5EF4-FFF2-40B4-BE49-F238E27FC236}">
                <a16:creationId xmlns:a16="http://schemas.microsoft.com/office/drawing/2014/main" id="{4850C066-7188-4F11-BCBB-FED9CE9A68B7}"/>
              </a:ext>
            </a:extLst>
          </p:cNvPr>
          <p:cNvPicPr>
            <a:picLocks noGrp="1" noChangeAspect="1"/>
          </p:cNvPicPr>
          <p:nvPr>
            <p:ph sz="quarter" idx="4"/>
          </p:nvPr>
        </p:nvPicPr>
        <p:blipFill>
          <a:blip r:embed="rId3"/>
          <a:stretch>
            <a:fillRect/>
          </a:stretch>
        </p:blipFill>
        <p:spPr>
          <a:xfrm>
            <a:off x="6458712" y="3261329"/>
            <a:ext cx="4663440" cy="2226792"/>
          </a:xfrm>
          <a:noFill/>
        </p:spPr>
      </p:pic>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27</a:t>
            </a:fld>
            <a:endParaRPr lang="en-US"/>
          </a:p>
        </p:txBody>
      </p:sp>
    </p:spTree>
    <p:extLst>
      <p:ext uri="{BB962C8B-B14F-4D97-AF65-F5344CB8AC3E}">
        <p14:creationId xmlns:p14="http://schemas.microsoft.com/office/powerpoint/2010/main" val="273639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Orientation Variance</a:t>
            </a:r>
          </a:p>
        </p:txBody>
      </p:sp>
      <p:sp>
        <p:nvSpPr>
          <p:cNvPr id="14" name="Text Placeholder 2">
            <a:extLst>
              <a:ext uri="{FF2B5EF4-FFF2-40B4-BE49-F238E27FC236}">
                <a16:creationId xmlns:a16="http://schemas.microsoft.com/office/drawing/2014/main" id="{FC95218F-A4E6-4C68-9184-326AF1AE08E3}"/>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1D46E20D-49B6-4DC6-84BA-414D5C2CE3CA}"/>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28</a:t>
            </a:fld>
            <a:endParaRPr lang="en-US"/>
          </a:p>
        </p:txBody>
      </p:sp>
      <p:pic>
        <p:nvPicPr>
          <p:cNvPr id="11" name="Content Placeholder 10">
            <a:extLst>
              <a:ext uri="{FF2B5EF4-FFF2-40B4-BE49-F238E27FC236}">
                <a16:creationId xmlns:a16="http://schemas.microsoft.com/office/drawing/2014/main" id="{C88A4740-3B10-431B-8DF0-7310E4F14718}"/>
              </a:ext>
            </a:extLst>
          </p:cNvPr>
          <p:cNvPicPr>
            <a:picLocks noGrp="1" noChangeAspect="1"/>
          </p:cNvPicPr>
          <p:nvPr>
            <p:ph sz="half" idx="2"/>
          </p:nvPr>
        </p:nvPicPr>
        <p:blipFill>
          <a:blip r:embed="rId2"/>
          <a:stretch>
            <a:fillRect/>
          </a:stretch>
        </p:blipFill>
        <p:spPr>
          <a:xfrm>
            <a:off x="1069975" y="3248545"/>
            <a:ext cx="4664075" cy="2251622"/>
          </a:xfrm>
        </p:spPr>
      </p:pic>
      <p:pic>
        <p:nvPicPr>
          <p:cNvPr id="19" name="Content Placeholder 18" descr="A picture containing drawing, computer&#10;&#10;Description automatically generated">
            <a:extLst>
              <a:ext uri="{FF2B5EF4-FFF2-40B4-BE49-F238E27FC236}">
                <a16:creationId xmlns:a16="http://schemas.microsoft.com/office/drawing/2014/main" id="{BA391311-0E32-4BB6-9D08-274A4A4C5295}"/>
              </a:ext>
            </a:extLst>
          </p:cNvPr>
          <p:cNvPicPr>
            <a:picLocks noGrp="1" noChangeAspect="1"/>
          </p:cNvPicPr>
          <p:nvPr>
            <p:ph sz="quarter" idx="4"/>
          </p:nvPr>
        </p:nvPicPr>
        <p:blipFill>
          <a:blip r:embed="rId3"/>
          <a:stretch>
            <a:fillRect/>
          </a:stretch>
        </p:blipFill>
        <p:spPr>
          <a:xfrm>
            <a:off x="6457950" y="3224001"/>
            <a:ext cx="4664075" cy="2300711"/>
          </a:xfrm>
        </p:spPr>
      </p:pic>
    </p:spTree>
    <p:extLst>
      <p:ext uri="{BB962C8B-B14F-4D97-AF65-F5344CB8AC3E}">
        <p14:creationId xmlns:p14="http://schemas.microsoft.com/office/powerpoint/2010/main" val="3967100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Distance Variance</a:t>
            </a:r>
          </a:p>
        </p:txBody>
      </p:sp>
      <p:sp>
        <p:nvSpPr>
          <p:cNvPr id="14" name="Text Placeholder 2">
            <a:extLst>
              <a:ext uri="{FF2B5EF4-FFF2-40B4-BE49-F238E27FC236}">
                <a16:creationId xmlns:a16="http://schemas.microsoft.com/office/drawing/2014/main" id="{FC95218F-A4E6-4C68-9184-326AF1AE08E3}"/>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1D46E20D-49B6-4DC6-84BA-414D5C2CE3CA}"/>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29</a:t>
            </a:fld>
            <a:endParaRPr lang="en-US"/>
          </a:p>
        </p:txBody>
      </p:sp>
      <p:pic>
        <p:nvPicPr>
          <p:cNvPr id="8" name="Content Placeholder 7">
            <a:extLst>
              <a:ext uri="{FF2B5EF4-FFF2-40B4-BE49-F238E27FC236}">
                <a16:creationId xmlns:a16="http://schemas.microsoft.com/office/drawing/2014/main" id="{0E47E7FC-A9D7-4DF9-BA95-CF9C03A068A9}"/>
              </a:ext>
            </a:extLst>
          </p:cNvPr>
          <p:cNvPicPr>
            <a:picLocks noGrp="1" noChangeAspect="1"/>
          </p:cNvPicPr>
          <p:nvPr>
            <p:ph sz="half" idx="2"/>
          </p:nvPr>
        </p:nvPicPr>
        <p:blipFill>
          <a:blip r:embed="rId2"/>
          <a:stretch>
            <a:fillRect/>
          </a:stretch>
        </p:blipFill>
        <p:spPr>
          <a:xfrm>
            <a:off x="1069975" y="3335026"/>
            <a:ext cx="4664075" cy="2078660"/>
          </a:xfrm>
        </p:spPr>
      </p:pic>
      <p:pic>
        <p:nvPicPr>
          <p:cNvPr id="13" name="Content Placeholder 12" descr="A close up of a computer&#10;&#10;Description automatically generated">
            <a:extLst>
              <a:ext uri="{FF2B5EF4-FFF2-40B4-BE49-F238E27FC236}">
                <a16:creationId xmlns:a16="http://schemas.microsoft.com/office/drawing/2014/main" id="{A0C87D48-5D35-4C79-9226-E9B872CB94CE}"/>
              </a:ext>
            </a:extLst>
          </p:cNvPr>
          <p:cNvPicPr>
            <a:picLocks noGrp="1" noChangeAspect="1"/>
          </p:cNvPicPr>
          <p:nvPr>
            <p:ph sz="quarter" idx="4"/>
          </p:nvPr>
        </p:nvPicPr>
        <p:blipFill>
          <a:blip r:embed="rId3"/>
          <a:stretch>
            <a:fillRect/>
          </a:stretch>
        </p:blipFill>
        <p:spPr>
          <a:xfrm>
            <a:off x="6281892" y="3335027"/>
            <a:ext cx="5016190" cy="2078660"/>
          </a:xfrm>
        </p:spPr>
      </p:pic>
    </p:spTree>
    <p:extLst>
      <p:ext uri="{BB962C8B-B14F-4D97-AF65-F5344CB8AC3E}">
        <p14:creationId xmlns:p14="http://schemas.microsoft.com/office/powerpoint/2010/main" val="4056056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9B8A-FB52-4EDA-AE70-FA4AFD9811B4}"/>
              </a:ext>
            </a:extLst>
          </p:cNvPr>
          <p:cNvSpPr>
            <a:spLocks noGrp="1"/>
          </p:cNvSpPr>
          <p:nvPr>
            <p:ph type="title"/>
          </p:nvPr>
        </p:nvSpPr>
        <p:spPr>
          <a:xfrm>
            <a:off x="1066800" y="642594"/>
            <a:ext cx="10058400" cy="1371600"/>
          </a:xfrm>
        </p:spPr>
        <p:txBody>
          <a:bodyPr anchor="ctr">
            <a:normAutofit/>
          </a:bodyPr>
          <a:lstStyle/>
          <a:p>
            <a:r>
              <a:rPr lang="en-GB" dirty="0"/>
              <a:t>Problem Definition</a:t>
            </a:r>
          </a:p>
        </p:txBody>
      </p:sp>
      <p:sp>
        <p:nvSpPr>
          <p:cNvPr id="3" name="Content Placeholder 2">
            <a:extLst>
              <a:ext uri="{FF2B5EF4-FFF2-40B4-BE49-F238E27FC236}">
                <a16:creationId xmlns:a16="http://schemas.microsoft.com/office/drawing/2014/main" id="{5094AC45-3BFA-418B-96B1-373961A839AD}"/>
              </a:ext>
            </a:extLst>
          </p:cNvPr>
          <p:cNvSpPr>
            <a:spLocks noGrp="1"/>
          </p:cNvSpPr>
          <p:nvPr>
            <p:ph sz="half" idx="1"/>
          </p:nvPr>
        </p:nvSpPr>
        <p:spPr>
          <a:xfrm>
            <a:off x="1066800" y="2103120"/>
            <a:ext cx="4663440" cy="3749040"/>
          </a:xfrm>
        </p:spPr>
        <p:txBody>
          <a:bodyPr>
            <a:normAutofit/>
          </a:bodyPr>
          <a:lstStyle/>
          <a:p>
            <a:r>
              <a:rPr lang="en-GB" sz="1700" dirty="0"/>
              <a:t>To build a real-time assisting application which can help interns and visitors easily adjust within a workplace</a:t>
            </a:r>
          </a:p>
          <a:p>
            <a:r>
              <a:rPr lang="en-GB" sz="1700" dirty="0"/>
              <a:t>An application which would addresses job fitness for new employees</a:t>
            </a:r>
          </a:p>
          <a:p>
            <a:r>
              <a:rPr lang="en-GB" sz="1700" dirty="0"/>
              <a:t>To provide an assistant augmented reality application</a:t>
            </a:r>
          </a:p>
          <a:p>
            <a:r>
              <a:rPr lang="en-GB" sz="1700" dirty="0"/>
              <a:t>Applying object and image recognition in combination with the right user profiling and recommendation techniques.</a:t>
            </a:r>
          </a:p>
        </p:txBody>
      </p:sp>
      <p:pic>
        <p:nvPicPr>
          <p:cNvPr id="5" name="Picture 4" descr="A person standing in front of a computer&#10;&#10;Description automatically generated">
            <a:extLst>
              <a:ext uri="{FF2B5EF4-FFF2-40B4-BE49-F238E27FC236}">
                <a16:creationId xmlns:a16="http://schemas.microsoft.com/office/drawing/2014/main" id="{3A512169-B55E-4FCB-BC69-B97A04D28E93}"/>
              </a:ext>
            </a:extLst>
          </p:cNvPr>
          <p:cNvPicPr>
            <a:picLocks noChangeAspect="1"/>
          </p:cNvPicPr>
          <p:nvPr/>
        </p:nvPicPr>
        <p:blipFill>
          <a:blip r:embed="rId2"/>
          <a:stretch>
            <a:fillRect/>
          </a:stretch>
        </p:blipFill>
        <p:spPr>
          <a:xfrm>
            <a:off x="6461760" y="2263826"/>
            <a:ext cx="4663440" cy="3427628"/>
          </a:xfrm>
          <a:prstGeom prst="rect">
            <a:avLst/>
          </a:prstGeom>
          <a:noFill/>
        </p:spPr>
      </p:pic>
      <p:sp>
        <p:nvSpPr>
          <p:cNvPr id="6" name="Slide Number Placeholder 5">
            <a:extLst>
              <a:ext uri="{FF2B5EF4-FFF2-40B4-BE49-F238E27FC236}">
                <a16:creationId xmlns:a16="http://schemas.microsoft.com/office/drawing/2014/main" id="{3A2F1EF8-28A2-4F05-8B42-59092BDED0B8}"/>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440059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Occlusion Variance</a:t>
            </a:r>
          </a:p>
        </p:txBody>
      </p:sp>
      <p:sp>
        <p:nvSpPr>
          <p:cNvPr id="14" name="Text Placeholder 2">
            <a:extLst>
              <a:ext uri="{FF2B5EF4-FFF2-40B4-BE49-F238E27FC236}">
                <a16:creationId xmlns:a16="http://schemas.microsoft.com/office/drawing/2014/main" id="{DC4ABB13-4C0D-49C2-A26C-2C749DEEA612}"/>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F4B4E707-6B77-4396-89D3-0D79EE75DFF5}"/>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30</a:t>
            </a:fld>
            <a:endParaRPr lang="en-US"/>
          </a:p>
        </p:txBody>
      </p:sp>
      <p:pic>
        <p:nvPicPr>
          <p:cNvPr id="11" name="Content Placeholder 10">
            <a:extLst>
              <a:ext uri="{FF2B5EF4-FFF2-40B4-BE49-F238E27FC236}">
                <a16:creationId xmlns:a16="http://schemas.microsoft.com/office/drawing/2014/main" id="{09205A4F-1474-41DC-A634-4B30FF0C92F7}"/>
              </a:ext>
            </a:extLst>
          </p:cNvPr>
          <p:cNvPicPr>
            <a:picLocks noGrp="1" noChangeAspect="1"/>
          </p:cNvPicPr>
          <p:nvPr>
            <p:ph sz="half" idx="2"/>
          </p:nvPr>
        </p:nvPicPr>
        <p:blipFill>
          <a:blip r:embed="rId2"/>
          <a:stretch>
            <a:fillRect/>
          </a:stretch>
        </p:blipFill>
        <p:spPr>
          <a:xfrm>
            <a:off x="1069975" y="3303754"/>
            <a:ext cx="4664075" cy="2141205"/>
          </a:xfrm>
        </p:spPr>
      </p:pic>
      <p:pic>
        <p:nvPicPr>
          <p:cNvPr id="13" name="Content Placeholder 12">
            <a:extLst>
              <a:ext uri="{FF2B5EF4-FFF2-40B4-BE49-F238E27FC236}">
                <a16:creationId xmlns:a16="http://schemas.microsoft.com/office/drawing/2014/main" id="{F627E347-56B4-4A4C-B807-DAA9322AF168}"/>
              </a:ext>
            </a:extLst>
          </p:cNvPr>
          <p:cNvPicPr>
            <a:picLocks noGrp="1" noChangeAspect="1"/>
          </p:cNvPicPr>
          <p:nvPr>
            <p:ph sz="quarter" idx="4"/>
          </p:nvPr>
        </p:nvPicPr>
        <p:blipFill>
          <a:blip r:embed="rId3"/>
          <a:stretch>
            <a:fillRect/>
          </a:stretch>
        </p:blipFill>
        <p:spPr>
          <a:xfrm>
            <a:off x="6457950" y="3300854"/>
            <a:ext cx="4664075" cy="2147005"/>
          </a:xfrm>
        </p:spPr>
      </p:pic>
    </p:spTree>
    <p:extLst>
      <p:ext uri="{BB962C8B-B14F-4D97-AF65-F5344CB8AC3E}">
        <p14:creationId xmlns:p14="http://schemas.microsoft.com/office/powerpoint/2010/main" val="3619474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20A9-CADC-4AAC-9C53-22ED396DBC81}"/>
              </a:ext>
            </a:extLst>
          </p:cNvPr>
          <p:cNvSpPr>
            <a:spLocks noGrp="1"/>
          </p:cNvSpPr>
          <p:nvPr>
            <p:ph type="title"/>
          </p:nvPr>
        </p:nvSpPr>
        <p:spPr>
          <a:xfrm>
            <a:off x="1066800" y="642594"/>
            <a:ext cx="10058400" cy="1371600"/>
          </a:xfrm>
        </p:spPr>
        <p:txBody>
          <a:bodyPr anchor="ctr">
            <a:normAutofit/>
          </a:bodyPr>
          <a:lstStyle/>
          <a:p>
            <a:r>
              <a:rPr lang="en-GB" dirty="0"/>
              <a:t>Quantitative RS Testing</a:t>
            </a:r>
          </a:p>
        </p:txBody>
      </p:sp>
      <p:sp>
        <p:nvSpPr>
          <p:cNvPr id="5" name="Content Placeholder 4">
            <a:extLst>
              <a:ext uri="{FF2B5EF4-FFF2-40B4-BE49-F238E27FC236}">
                <a16:creationId xmlns:a16="http://schemas.microsoft.com/office/drawing/2014/main" id="{B60CBB50-426C-47B9-9005-19EC2FBD4CF1}"/>
              </a:ext>
            </a:extLst>
          </p:cNvPr>
          <p:cNvSpPr>
            <a:spLocks noGrp="1"/>
          </p:cNvSpPr>
          <p:nvPr>
            <p:ph idx="1"/>
          </p:nvPr>
        </p:nvSpPr>
        <p:spPr>
          <a:xfrm>
            <a:off x="1066800" y="2103120"/>
            <a:ext cx="10058400" cy="3849624"/>
          </a:xfrm>
        </p:spPr>
        <p:txBody>
          <a:bodyPr>
            <a:normAutofit/>
          </a:bodyPr>
          <a:lstStyle/>
          <a:p>
            <a:r>
              <a:rPr lang="en-GB" sz="1500" dirty="0"/>
              <a:t>Baseline Comparison with</a:t>
            </a:r>
          </a:p>
          <a:p>
            <a:pPr lvl="1"/>
            <a:r>
              <a:rPr lang="en-GB" dirty="0" err="1"/>
              <a:t>SlopeOne</a:t>
            </a:r>
            <a:r>
              <a:rPr lang="en-GB" dirty="0"/>
              <a:t>, </a:t>
            </a:r>
            <a:r>
              <a:rPr lang="en-GB" dirty="0" err="1"/>
              <a:t>BaselineOnly</a:t>
            </a:r>
            <a:r>
              <a:rPr lang="en-GB" dirty="0"/>
              <a:t>, Normal Predictor, </a:t>
            </a:r>
            <a:r>
              <a:rPr lang="en-GB" dirty="0" err="1"/>
              <a:t>KnnZscore</a:t>
            </a:r>
            <a:r>
              <a:rPr lang="en-GB" dirty="0"/>
              <a:t>, </a:t>
            </a:r>
            <a:r>
              <a:rPr lang="en-GB" dirty="0" err="1"/>
              <a:t>KnnBasic</a:t>
            </a:r>
            <a:r>
              <a:rPr lang="en-GB" dirty="0"/>
              <a:t>, </a:t>
            </a:r>
            <a:r>
              <a:rPr lang="en-GB" dirty="0" err="1"/>
              <a:t>KnnBaseline</a:t>
            </a:r>
            <a:r>
              <a:rPr lang="en-GB" dirty="0"/>
              <a:t>, SVD, </a:t>
            </a:r>
            <a:r>
              <a:rPr lang="en-GB" dirty="0" err="1"/>
              <a:t>CoClustering</a:t>
            </a:r>
            <a:endParaRPr lang="en-GB" dirty="0"/>
          </a:p>
          <a:p>
            <a:r>
              <a:rPr lang="en-GB" dirty="0"/>
              <a:t>Comparison on MAE and RMSE value</a:t>
            </a:r>
          </a:p>
          <a:p>
            <a:pPr lvl="1"/>
            <a:r>
              <a:rPr lang="en-GB" dirty="0"/>
              <a:t>Recent Papers use MAE for comparison</a:t>
            </a:r>
          </a:p>
          <a:p>
            <a:pPr lvl="1"/>
            <a:r>
              <a:rPr lang="en-GB" dirty="0"/>
              <a:t>Older papers use RMSE for comparison</a:t>
            </a:r>
          </a:p>
          <a:p>
            <a:r>
              <a:rPr lang="en-GB" dirty="0"/>
              <a:t>Testing was done separately for each task (Visit, Interview, and Delivery)</a:t>
            </a:r>
          </a:p>
          <a:p>
            <a:pPr lvl="1"/>
            <a:r>
              <a:rPr lang="en-GB" dirty="0"/>
              <a:t>Overall task Mean calculated</a:t>
            </a:r>
          </a:p>
          <a:p>
            <a:r>
              <a:rPr lang="en-GB" dirty="0"/>
              <a:t>Secondary values calculated:</a:t>
            </a:r>
          </a:p>
          <a:p>
            <a:pPr lvl="1"/>
            <a:r>
              <a:rPr lang="en-GB" dirty="0"/>
              <a:t>Test and Fit time</a:t>
            </a:r>
          </a:p>
          <a:p>
            <a:r>
              <a:rPr lang="en-GB" dirty="0" err="1"/>
              <a:t>HyperParameter</a:t>
            </a:r>
            <a:r>
              <a:rPr lang="en-GB" dirty="0"/>
              <a:t> tuning was performed</a:t>
            </a:r>
          </a:p>
        </p:txBody>
      </p:sp>
      <p:sp>
        <p:nvSpPr>
          <p:cNvPr id="4" name="Slide Number Placeholder 3">
            <a:extLst>
              <a:ext uri="{FF2B5EF4-FFF2-40B4-BE49-F238E27FC236}">
                <a16:creationId xmlns:a16="http://schemas.microsoft.com/office/drawing/2014/main" id="{E25A145F-D501-46B3-B934-59ED39101EEE}"/>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31</a:t>
            </a:fld>
            <a:endParaRPr lang="en-US"/>
          </a:p>
        </p:txBody>
      </p:sp>
    </p:spTree>
    <p:extLst>
      <p:ext uri="{BB962C8B-B14F-4D97-AF65-F5344CB8AC3E}">
        <p14:creationId xmlns:p14="http://schemas.microsoft.com/office/powerpoint/2010/main" val="3296274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73FA-DC9C-4B27-B159-9F0DF8358B7D}"/>
              </a:ext>
            </a:extLst>
          </p:cNvPr>
          <p:cNvSpPr>
            <a:spLocks noGrp="1"/>
          </p:cNvSpPr>
          <p:nvPr>
            <p:ph type="title"/>
          </p:nvPr>
        </p:nvSpPr>
        <p:spPr>
          <a:xfrm>
            <a:off x="8458200" y="607392"/>
            <a:ext cx="3161963" cy="1645920"/>
          </a:xfrm>
        </p:spPr>
        <p:txBody>
          <a:bodyPr anchor="b">
            <a:normAutofit/>
          </a:bodyPr>
          <a:lstStyle/>
          <a:p>
            <a:r>
              <a:rPr lang="en-GB" dirty="0"/>
              <a:t>Baseline Comparison of Algorithms</a:t>
            </a:r>
          </a:p>
        </p:txBody>
      </p:sp>
      <p:pic>
        <p:nvPicPr>
          <p:cNvPr id="6" name="Content Placeholder 5" descr="A screenshot of a cell phone&#10;&#10;Description automatically generated">
            <a:extLst>
              <a:ext uri="{FF2B5EF4-FFF2-40B4-BE49-F238E27FC236}">
                <a16:creationId xmlns:a16="http://schemas.microsoft.com/office/drawing/2014/main" id="{0EC80591-87AB-498B-B044-02D3382704F7}"/>
              </a:ext>
            </a:extLst>
          </p:cNvPr>
          <p:cNvPicPr>
            <a:picLocks noGrp="1" noChangeAspect="1"/>
          </p:cNvPicPr>
          <p:nvPr>
            <p:ph idx="1"/>
          </p:nvPr>
        </p:nvPicPr>
        <p:blipFill>
          <a:blip r:embed="rId2"/>
          <a:stretch>
            <a:fillRect/>
          </a:stretch>
        </p:blipFill>
        <p:spPr>
          <a:xfrm>
            <a:off x="571837" y="358789"/>
            <a:ext cx="6858000" cy="2143125"/>
          </a:xfrm>
          <a:noFill/>
        </p:spPr>
      </p:pic>
      <p:sp>
        <p:nvSpPr>
          <p:cNvPr id="11" name="Text Placeholder 3">
            <a:extLst>
              <a:ext uri="{FF2B5EF4-FFF2-40B4-BE49-F238E27FC236}">
                <a16:creationId xmlns:a16="http://schemas.microsoft.com/office/drawing/2014/main" id="{81455087-74EF-445D-B181-4CFE4600CEF0}"/>
              </a:ext>
            </a:extLst>
          </p:cNvPr>
          <p:cNvSpPr>
            <a:spLocks noGrp="1"/>
          </p:cNvSpPr>
          <p:nvPr>
            <p:ph type="body" sz="half" idx="2"/>
          </p:nvPr>
        </p:nvSpPr>
        <p:spPr>
          <a:xfrm>
            <a:off x="8458200" y="2336800"/>
            <a:ext cx="3161963" cy="3606800"/>
          </a:xfrm>
        </p:spPr>
        <p:txBody>
          <a:bodyPr/>
          <a:lstStyle/>
          <a:p>
            <a:pPr marL="342900" indent="-342900">
              <a:buFont typeface="+mj-lt"/>
              <a:buAutoNum type="arabicPeriod"/>
            </a:pPr>
            <a:r>
              <a:rPr lang="en-US" dirty="0"/>
              <a:t>Interview</a:t>
            </a:r>
          </a:p>
          <a:p>
            <a:pPr marL="342900" indent="-342900">
              <a:buFont typeface="+mj-lt"/>
              <a:buAutoNum type="arabicPeriod"/>
            </a:pPr>
            <a:r>
              <a:rPr lang="en-US" dirty="0"/>
              <a:t>Delivery</a:t>
            </a:r>
          </a:p>
          <a:p>
            <a:pPr marL="342900" indent="-342900">
              <a:buFont typeface="+mj-lt"/>
              <a:buAutoNum type="arabicPeriod"/>
            </a:pPr>
            <a:r>
              <a:rPr lang="en-US" dirty="0"/>
              <a:t>Visit</a:t>
            </a:r>
          </a:p>
        </p:txBody>
      </p:sp>
      <p:sp>
        <p:nvSpPr>
          <p:cNvPr id="4" name="Slide Number Placeholder 3">
            <a:extLst>
              <a:ext uri="{FF2B5EF4-FFF2-40B4-BE49-F238E27FC236}">
                <a16:creationId xmlns:a16="http://schemas.microsoft.com/office/drawing/2014/main" id="{531C5115-B5EE-4CE2-BBE1-EE876FFC63E4}"/>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32</a:t>
            </a:fld>
            <a:endParaRPr lang="en-US"/>
          </a:p>
        </p:txBody>
      </p:sp>
      <p:pic>
        <p:nvPicPr>
          <p:cNvPr id="8" name="Picture 7" descr="A close up of a map&#10;&#10;Description automatically generated">
            <a:extLst>
              <a:ext uri="{FF2B5EF4-FFF2-40B4-BE49-F238E27FC236}">
                <a16:creationId xmlns:a16="http://schemas.microsoft.com/office/drawing/2014/main" id="{1E6D8157-DB16-4380-B954-12BBF9842C5D}"/>
              </a:ext>
            </a:extLst>
          </p:cNvPr>
          <p:cNvPicPr>
            <a:picLocks noChangeAspect="1"/>
          </p:cNvPicPr>
          <p:nvPr/>
        </p:nvPicPr>
        <p:blipFill>
          <a:blip r:embed="rId3"/>
          <a:stretch>
            <a:fillRect/>
          </a:stretch>
        </p:blipFill>
        <p:spPr>
          <a:xfrm>
            <a:off x="538730" y="2501914"/>
            <a:ext cx="6891107" cy="2222487"/>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4A661B4E-05A9-4890-850E-36AD31A6F763}"/>
              </a:ext>
            </a:extLst>
          </p:cNvPr>
          <p:cNvPicPr>
            <a:picLocks noChangeAspect="1"/>
          </p:cNvPicPr>
          <p:nvPr/>
        </p:nvPicPr>
        <p:blipFill>
          <a:blip r:embed="rId4"/>
          <a:stretch>
            <a:fillRect/>
          </a:stretch>
        </p:blipFill>
        <p:spPr>
          <a:xfrm>
            <a:off x="509608" y="4645039"/>
            <a:ext cx="6949350" cy="2143126"/>
          </a:xfrm>
          <a:prstGeom prst="rect">
            <a:avLst/>
          </a:prstGeom>
        </p:spPr>
      </p:pic>
    </p:spTree>
    <p:extLst>
      <p:ext uri="{BB962C8B-B14F-4D97-AF65-F5344CB8AC3E}">
        <p14:creationId xmlns:p14="http://schemas.microsoft.com/office/powerpoint/2010/main" val="2994317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6C01-DCF9-4111-94D8-1D71FDC28E10}"/>
              </a:ext>
            </a:extLst>
          </p:cNvPr>
          <p:cNvSpPr>
            <a:spLocks noGrp="1"/>
          </p:cNvSpPr>
          <p:nvPr>
            <p:ph type="title"/>
          </p:nvPr>
        </p:nvSpPr>
        <p:spPr/>
        <p:txBody>
          <a:bodyPr/>
          <a:lstStyle/>
          <a:p>
            <a:r>
              <a:rPr lang="en-GB" dirty="0"/>
              <a:t>Baseline Comparison of Algorithms</a:t>
            </a:r>
          </a:p>
        </p:txBody>
      </p:sp>
      <p:pic>
        <p:nvPicPr>
          <p:cNvPr id="7" name="Content Placeholder 6" descr="A screenshot of a social media post&#10;&#10;Description automatically generated">
            <a:extLst>
              <a:ext uri="{FF2B5EF4-FFF2-40B4-BE49-F238E27FC236}">
                <a16:creationId xmlns:a16="http://schemas.microsoft.com/office/drawing/2014/main" id="{CEA5C7D7-5A59-4EB6-802D-F3DF7DF476C7}"/>
              </a:ext>
            </a:extLst>
          </p:cNvPr>
          <p:cNvPicPr>
            <a:picLocks noGrp="1" noChangeAspect="1"/>
          </p:cNvPicPr>
          <p:nvPr>
            <p:ph idx="1"/>
          </p:nvPr>
        </p:nvPicPr>
        <p:blipFill>
          <a:blip r:embed="rId2"/>
          <a:stretch>
            <a:fillRect/>
          </a:stretch>
        </p:blipFill>
        <p:spPr>
          <a:xfrm>
            <a:off x="880862" y="3794759"/>
            <a:ext cx="5821281" cy="2610553"/>
          </a:xfrm>
        </p:spPr>
      </p:pic>
      <p:sp>
        <p:nvSpPr>
          <p:cNvPr id="4" name="Text Placeholder 3">
            <a:extLst>
              <a:ext uri="{FF2B5EF4-FFF2-40B4-BE49-F238E27FC236}">
                <a16:creationId xmlns:a16="http://schemas.microsoft.com/office/drawing/2014/main" id="{225CF205-FE75-4974-95D9-17EEF80A8C7F}"/>
              </a:ext>
            </a:extLst>
          </p:cNvPr>
          <p:cNvSpPr>
            <a:spLocks noGrp="1"/>
          </p:cNvSpPr>
          <p:nvPr>
            <p:ph type="body" sz="half" idx="2"/>
          </p:nvPr>
        </p:nvSpPr>
        <p:spPr/>
        <p:txBody>
          <a:bodyPr/>
          <a:lstStyle/>
          <a:p>
            <a:pPr marL="342900" indent="-342900">
              <a:buFont typeface="+mj-lt"/>
              <a:buAutoNum type="arabicPeriod"/>
            </a:pPr>
            <a:r>
              <a:rPr lang="en-GB" dirty="0"/>
              <a:t>Mean RMSE</a:t>
            </a:r>
          </a:p>
          <a:p>
            <a:pPr marL="342900" indent="-342900">
              <a:buFont typeface="+mj-lt"/>
              <a:buAutoNum type="arabicPeriod"/>
            </a:pPr>
            <a:r>
              <a:rPr lang="en-GB" dirty="0"/>
              <a:t>Mean MAE</a:t>
            </a:r>
          </a:p>
        </p:txBody>
      </p:sp>
      <p:sp>
        <p:nvSpPr>
          <p:cNvPr id="5" name="Slide Number Placeholder 4">
            <a:extLst>
              <a:ext uri="{FF2B5EF4-FFF2-40B4-BE49-F238E27FC236}">
                <a16:creationId xmlns:a16="http://schemas.microsoft.com/office/drawing/2014/main" id="{97DA0023-CA9F-48E0-9452-5D469B00C646}"/>
              </a:ext>
            </a:extLst>
          </p:cNvPr>
          <p:cNvSpPr>
            <a:spLocks noGrp="1"/>
          </p:cNvSpPr>
          <p:nvPr>
            <p:ph type="sldNum" sz="quarter" idx="12"/>
          </p:nvPr>
        </p:nvSpPr>
        <p:spPr/>
        <p:txBody>
          <a:bodyPr/>
          <a:lstStyle/>
          <a:p>
            <a:fld id="{34B7E4EF-A1BD-40F4-AB7B-04F084DD991D}" type="slidenum">
              <a:rPr lang="en-US" smtClean="0"/>
              <a:t>33</a:t>
            </a:fld>
            <a:endParaRPr lang="en-US" dirty="0"/>
          </a:p>
        </p:txBody>
      </p:sp>
      <p:pic>
        <p:nvPicPr>
          <p:cNvPr id="9" name="Picture 8" descr="A screenshot of a social media post&#10;&#10;Description automatically generated">
            <a:extLst>
              <a:ext uri="{FF2B5EF4-FFF2-40B4-BE49-F238E27FC236}">
                <a16:creationId xmlns:a16="http://schemas.microsoft.com/office/drawing/2014/main" id="{9C49AE9B-B025-4504-8CBE-5A344369E68F}"/>
              </a:ext>
            </a:extLst>
          </p:cNvPr>
          <p:cNvPicPr>
            <a:picLocks noChangeAspect="1"/>
          </p:cNvPicPr>
          <p:nvPr/>
        </p:nvPicPr>
        <p:blipFill>
          <a:blip r:embed="rId3"/>
          <a:stretch>
            <a:fillRect/>
          </a:stretch>
        </p:blipFill>
        <p:spPr>
          <a:xfrm>
            <a:off x="875682" y="452688"/>
            <a:ext cx="5826461" cy="2671157"/>
          </a:xfrm>
          <a:prstGeom prst="rect">
            <a:avLst/>
          </a:prstGeom>
        </p:spPr>
      </p:pic>
    </p:spTree>
    <p:extLst>
      <p:ext uri="{BB962C8B-B14F-4D97-AF65-F5344CB8AC3E}">
        <p14:creationId xmlns:p14="http://schemas.microsoft.com/office/powerpoint/2010/main" val="3230835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35CE-74CB-4126-9162-B575CACC6F52}"/>
              </a:ext>
            </a:extLst>
          </p:cNvPr>
          <p:cNvSpPr>
            <a:spLocks noGrp="1"/>
          </p:cNvSpPr>
          <p:nvPr>
            <p:ph type="title"/>
          </p:nvPr>
        </p:nvSpPr>
        <p:spPr/>
        <p:txBody>
          <a:bodyPr/>
          <a:lstStyle/>
          <a:p>
            <a:r>
              <a:rPr lang="en-GB" dirty="0"/>
              <a:t>Quantitative Testing</a:t>
            </a:r>
          </a:p>
        </p:txBody>
      </p:sp>
      <p:sp>
        <p:nvSpPr>
          <p:cNvPr id="3" name="Content Placeholder 2">
            <a:extLst>
              <a:ext uri="{FF2B5EF4-FFF2-40B4-BE49-F238E27FC236}">
                <a16:creationId xmlns:a16="http://schemas.microsoft.com/office/drawing/2014/main" id="{6D48C6CB-4987-4FAF-846D-12AE6402D0AC}"/>
              </a:ext>
            </a:extLst>
          </p:cNvPr>
          <p:cNvSpPr>
            <a:spLocks noGrp="1"/>
          </p:cNvSpPr>
          <p:nvPr>
            <p:ph sz="half" idx="1"/>
          </p:nvPr>
        </p:nvSpPr>
        <p:spPr/>
        <p:txBody>
          <a:bodyPr>
            <a:normAutofit lnSpcReduction="10000"/>
          </a:bodyPr>
          <a:lstStyle/>
          <a:p>
            <a:r>
              <a:rPr lang="en-GB" dirty="0"/>
              <a:t>In total 30 participants participated</a:t>
            </a:r>
          </a:p>
          <a:p>
            <a:pPr lvl="1"/>
            <a:r>
              <a:rPr lang="en-GB" dirty="0"/>
              <a:t>15 CCBill employees</a:t>
            </a:r>
          </a:p>
          <a:p>
            <a:pPr lvl="1"/>
            <a:r>
              <a:rPr lang="en-GB" dirty="0"/>
              <a:t>15 Non-CCBill employees</a:t>
            </a:r>
          </a:p>
          <a:p>
            <a:r>
              <a:rPr lang="en-GB" dirty="0"/>
              <a:t>All of the participants found the application assisting for completing a given task such as locating an office</a:t>
            </a:r>
          </a:p>
          <a:p>
            <a:r>
              <a:rPr lang="en-GB" dirty="0"/>
              <a:t>On average participants found augmented information as helpful (4.23)</a:t>
            </a:r>
          </a:p>
          <a:p>
            <a:r>
              <a:rPr lang="en-GB" dirty="0"/>
              <a:t>On average participants found recommendation system as helpful (4.27)</a:t>
            </a:r>
          </a:p>
          <a:p>
            <a:pPr marL="0" indent="0">
              <a:buNone/>
            </a:pPr>
            <a:endParaRPr lang="en-GB" dirty="0"/>
          </a:p>
          <a:p>
            <a:endParaRPr lang="en-GB" dirty="0"/>
          </a:p>
        </p:txBody>
      </p:sp>
      <p:sp>
        <p:nvSpPr>
          <p:cNvPr id="4" name="Content Placeholder 3">
            <a:extLst>
              <a:ext uri="{FF2B5EF4-FFF2-40B4-BE49-F238E27FC236}">
                <a16:creationId xmlns:a16="http://schemas.microsoft.com/office/drawing/2014/main" id="{72ABD1C6-A0DB-4132-8272-138124C33B61}"/>
              </a:ext>
            </a:extLst>
          </p:cNvPr>
          <p:cNvSpPr>
            <a:spLocks noGrp="1"/>
          </p:cNvSpPr>
          <p:nvPr>
            <p:ph sz="half" idx="2"/>
          </p:nvPr>
        </p:nvSpPr>
        <p:spPr/>
        <p:txBody>
          <a:bodyPr>
            <a:normAutofit lnSpcReduction="10000"/>
          </a:bodyPr>
          <a:lstStyle/>
          <a:p>
            <a:endParaRPr lang="en-GB"/>
          </a:p>
        </p:txBody>
      </p:sp>
      <p:sp>
        <p:nvSpPr>
          <p:cNvPr id="5" name="Slide Number Placeholder 4">
            <a:extLst>
              <a:ext uri="{FF2B5EF4-FFF2-40B4-BE49-F238E27FC236}">
                <a16:creationId xmlns:a16="http://schemas.microsoft.com/office/drawing/2014/main" id="{06A66C44-D693-42C9-B1DD-1CA0C81D5115}"/>
              </a:ext>
            </a:extLst>
          </p:cNvPr>
          <p:cNvSpPr>
            <a:spLocks noGrp="1"/>
          </p:cNvSpPr>
          <p:nvPr>
            <p:ph type="sldNum" sz="quarter" idx="12"/>
          </p:nvPr>
        </p:nvSpPr>
        <p:spPr/>
        <p:txBody>
          <a:bodyPr/>
          <a:lstStyle/>
          <a:p>
            <a:fld id="{34B7E4EF-A1BD-40F4-AB7B-04F084DD991D}" type="slidenum">
              <a:rPr lang="en-US" smtClean="0"/>
              <a:t>34</a:t>
            </a:fld>
            <a:endParaRPr lang="en-US" dirty="0"/>
          </a:p>
        </p:txBody>
      </p:sp>
    </p:spTree>
    <p:extLst>
      <p:ext uri="{BB962C8B-B14F-4D97-AF65-F5344CB8AC3E}">
        <p14:creationId xmlns:p14="http://schemas.microsoft.com/office/powerpoint/2010/main" val="642362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1F28-2D96-49A3-9035-D198F3C8DD7F}"/>
              </a:ext>
            </a:extLst>
          </p:cNvPr>
          <p:cNvSpPr>
            <a:spLocks noGrp="1"/>
          </p:cNvSpPr>
          <p:nvPr>
            <p:ph type="title"/>
          </p:nvPr>
        </p:nvSpPr>
        <p:spPr/>
        <p:txBody>
          <a:bodyPr/>
          <a:lstStyle/>
          <a:p>
            <a:r>
              <a:rPr lang="en-GB" dirty="0"/>
              <a:t>Quantitative Testing (Cont.)</a:t>
            </a:r>
          </a:p>
        </p:txBody>
      </p:sp>
      <p:sp>
        <p:nvSpPr>
          <p:cNvPr id="3" name="Content Placeholder 2">
            <a:extLst>
              <a:ext uri="{FF2B5EF4-FFF2-40B4-BE49-F238E27FC236}">
                <a16:creationId xmlns:a16="http://schemas.microsoft.com/office/drawing/2014/main" id="{426DF30B-33B1-42AB-84E0-CDF15D982FDC}"/>
              </a:ext>
            </a:extLst>
          </p:cNvPr>
          <p:cNvSpPr>
            <a:spLocks noGrp="1"/>
          </p:cNvSpPr>
          <p:nvPr>
            <p:ph sz="half" idx="1"/>
          </p:nvPr>
        </p:nvSpPr>
        <p:spPr/>
        <p:txBody>
          <a:bodyPr>
            <a:normAutofit fontScale="85000" lnSpcReduction="10000"/>
          </a:bodyPr>
          <a:lstStyle/>
          <a:p>
            <a:r>
              <a:rPr lang="en-GB" dirty="0"/>
              <a:t>On average most participants agreed that the application was not affected by lighting and occlusion (1.63)</a:t>
            </a:r>
          </a:p>
          <a:p>
            <a:r>
              <a:rPr lang="en-GB" dirty="0"/>
              <a:t>Interaction felt like natural and realistic (1.07)</a:t>
            </a:r>
          </a:p>
          <a:p>
            <a:r>
              <a:rPr lang="en-GB" dirty="0"/>
              <a:t>Most users complained on the following issues</a:t>
            </a:r>
          </a:p>
          <a:p>
            <a:pPr lvl="1"/>
            <a:r>
              <a:rPr lang="en-GB" dirty="0"/>
              <a:t>3D map was confusing</a:t>
            </a:r>
          </a:p>
          <a:p>
            <a:pPr lvl="2"/>
            <a:r>
              <a:rPr lang="en-GB" dirty="0"/>
              <a:t>Unfortunately mostly to CCBill participants</a:t>
            </a:r>
          </a:p>
          <a:p>
            <a:pPr lvl="1"/>
            <a:r>
              <a:rPr lang="en-GB" dirty="0"/>
              <a:t>Panning up and down</a:t>
            </a:r>
          </a:p>
          <a:p>
            <a:r>
              <a:rPr lang="en-GB" dirty="0"/>
              <a:t>A greater amount found the application easy to use especially non-CCBill participants</a:t>
            </a:r>
          </a:p>
          <a:p>
            <a:r>
              <a:rPr lang="en-GB" dirty="0"/>
              <a:t>CCBill participants found the recommendation system confusing as to how it functioned.</a:t>
            </a:r>
          </a:p>
        </p:txBody>
      </p:sp>
      <p:sp>
        <p:nvSpPr>
          <p:cNvPr id="4" name="Content Placeholder 3">
            <a:extLst>
              <a:ext uri="{FF2B5EF4-FFF2-40B4-BE49-F238E27FC236}">
                <a16:creationId xmlns:a16="http://schemas.microsoft.com/office/drawing/2014/main" id="{DDD5E380-2408-4FAA-840D-3972D2904A05}"/>
              </a:ext>
            </a:extLst>
          </p:cNvPr>
          <p:cNvSpPr>
            <a:spLocks noGrp="1"/>
          </p:cNvSpPr>
          <p:nvPr>
            <p:ph sz="half" idx="2"/>
          </p:nvPr>
        </p:nvSpPr>
        <p:spPr/>
        <p:txBody>
          <a:bodyPr>
            <a:normAutofit fontScale="85000" lnSpcReduction="10000"/>
          </a:bodyPr>
          <a:lstStyle/>
          <a:p>
            <a:endParaRPr lang="en-GB" dirty="0"/>
          </a:p>
        </p:txBody>
      </p:sp>
      <p:sp>
        <p:nvSpPr>
          <p:cNvPr id="5" name="Slide Number Placeholder 4">
            <a:extLst>
              <a:ext uri="{FF2B5EF4-FFF2-40B4-BE49-F238E27FC236}">
                <a16:creationId xmlns:a16="http://schemas.microsoft.com/office/drawing/2014/main" id="{05E22AF5-C0B4-4C5D-A6F0-315EBA087482}"/>
              </a:ext>
            </a:extLst>
          </p:cNvPr>
          <p:cNvSpPr>
            <a:spLocks noGrp="1"/>
          </p:cNvSpPr>
          <p:nvPr>
            <p:ph type="sldNum" sz="quarter" idx="12"/>
          </p:nvPr>
        </p:nvSpPr>
        <p:spPr/>
        <p:txBody>
          <a:bodyPr/>
          <a:lstStyle/>
          <a:p>
            <a:fld id="{34B7E4EF-A1BD-40F4-AB7B-04F084DD991D}" type="slidenum">
              <a:rPr lang="en-US" smtClean="0"/>
              <a:t>35</a:t>
            </a:fld>
            <a:endParaRPr lang="en-US" dirty="0"/>
          </a:p>
        </p:txBody>
      </p:sp>
    </p:spTree>
    <p:extLst>
      <p:ext uri="{BB962C8B-B14F-4D97-AF65-F5344CB8AC3E}">
        <p14:creationId xmlns:p14="http://schemas.microsoft.com/office/powerpoint/2010/main" val="2533806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1F28-2D96-49A3-9035-D198F3C8DD7F}"/>
              </a:ext>
            </a:extLst>
          </p:cNvPr>
          <p:cNvSpPr>
            <a:spLocks noGrp="1"/>
          </p:cNvSpPr>
          <p:nvPr>
            <p:ph type="title"/>
          </p:nvPr>
        </p:nvSpPr>
        <p:spPr/>
        <p:txBody>
          <a:bodyPr/>
          <a:lstStyle/>
          <a:p>
            <a:r>
              <a:rPr lang="en-GB" dirty="0"/>
              <a:t>Challenges and Limitations</a:t>
            </a:r>
          </a:p>
        </p:txBody>
      </p:sp>
      <p:sp>
        <p:nvSpPr>
          <p:cNvPr id="3" name="Content Placeholder 2">
            <a:extLst>
              <a:ext uri="{FF2B5EF4-FFF2-40B4-BE49-F238E27FC236}">
                <a16:creationId xmlns:a16="http://schemas.microsoft.com/office/drawing/2014/main" id="{426DF30B-33B1-42AB-84E0-CDF15D982FDC}"/>
              </a:ext>
            </a:extLst>
          </p:cNvPr>
          <p:cNvSpPr>
            <a:spLocks noGrp="1"/>
          </p:cNvSpPr>
          <p:nvPr>
            <p:ph sz="half" idx="1"/>
          </p:nvPr>
        </p:nvSpPr>
        <p:spPr/>
        <p:txBody>
          <a:bodyPr>
            <a:normAutofit fontScale="77500" lnSpcReduction="20000"/>
          </a:bodyPr>
          <a:lstStyle/>
          <a:p>
            <a:r>
              <a:rPr lang="en-GB" dirty="0"/>
              <a:t>Choosing the right markers</a:t>
            </a:r>
          </a:p>
          <a:p>
            <a:pPr lvl="1"/>
            <a:r>
              <a:rPr lang="en-GB" dirty="0"/>
              <a:t>Static markers</a:t>
            </a:r>
          </a:p>
          <a:p>
            <a:pPr lvl="1"/>
            <a:r>
              <a:rPr lang="en-GB" dirty="0"/>
              <a:t>Dynamic markers</a:t>
            </a:r>
          </a:p>
          <a:p>
            <a:pPr lvl="2"/>
            <a:r>
              <a:rPr lang="en-GB" dirty="0"/>
              <a:t>Must use deep learning techniques trained on all the variations of the marker.</a:t>
            </a:r>
          </a:p>
          <a:p>
            <a:r>
              <a:rPr lang="en-GB" dirty="0"/>
              <a:t>Choosing the right user profiling to apply depending on the context in which they are used in </a:t>
            </a:r>
          </a:p>
          <a:p>
            <a:pPr lvl="1"/>
            <a:r>
              <a:rPr lang="en-GB" dirty="0"/>
              <a:t>No pre-existing database</a:t>
            </a:r>
          </a:p>
          <a:p>
            <a:r>
              <a:rPr lang="en-GB" dirty="0"/>
              <a:t>Vuforia cannot handle multiple model targets in one Unity scene</a:t>
            </a:r>
          </a:p>
          <a:p>
            <a:pPr lvl="1"/>
            <a:r>
              <a:rPr lang="en-GB" dirty="0"/>
              <a:t>Used image targets </a:t>
            </a:r>
          </a:p>
          <a:p>
            <a:pPr lvl="1"/>
            <a:r>
              <a:rPr lang="en-GB" dirty="0"/>
              <a:t>When activated the respective model target is then activated</a:t>
            </a:r>
          </a:p>
          <a:p>
            <a:pPr lvl="1"/>
            <a:r>
              <a:rPr lang="en-GB" dirty="0"/>
              <a:t>Caused the panning issue where a slight delay occurs due to the application’s inability to quickly switch from image target to model target recognition</a:t>
            </a:r>
          </a:p>
        </p:txBody>
      </p:sp>
      <p:sp>
        <p:nvSpPr>
          <p:cNvPr id="4" name="Content Placeholder 3">
            <a:extLst>
              <a:ext uri="{FF2B5EF4-FFF2-40B4-BE49-F238E27FC236}">
                <a16:creationId xmlns:a16="http://schemas.microsoft.com/office/drawing/2014/main" id="{DDD5E380-2408-4FAA-840D-3972D2904A05}"/>
              </a:ext>
            </a:extLst>
          </p:cNvPr>
          <p:cNvSpPr>
            <a:spLocks noGrp="1"/>
          </p:cNvSpPr>
          <p:nvPr>
            <p:ph sz="half" idx="2"/>
          </p:nvPr>
        </p:nvSpPr>
        <p:spPr/>
        <p:txBody>
          <a:bodyPr>
            <a:normAutofit fontScale="77500" lnSpcReduction="20000"/>
          </a:bodyPr>
          <a:lstStyle/>
          <a:p>
            <a:endParaRPr lang="en-GB" dirty="0"/>
          </a:p>
        </p:txBody>
      </p:sp>
      <p:sp>
        <p:nvSpPr>
          <p:cNvPr id="5" name="Slide Number Placeholder 4">
            <a:extLst>
              <a:ext uri="{FF2B5EF4-FFF2-40B4-BE49-F238E27FC236}">
                <a16:creationId xmlns:a16="http://schemas.microsoft.com/office/drawing/2014/main" id="{05E22AF5-C0B4-4C5D-A6F0-315EBA087482}"/>
              </a:ext>
            </a:extLst>
          </p:cNvPr>
          <p:cNvSpPr>
            <a:spLocks noGrp="1"/>
          </p:cNvSpPr>
          <p:nvPr>
            <p:ph type="sldNum" sz="quarter" idx="12"/>
          </p:nvPr>
        </p:nvSpPr>
        <p:spPr/>
        <p:txBody>
          <a:bodyPr/>
          <a:lstStyle/>
          <a:p>
            <a:fld id="{34B7E4EF-A1BD-40F4-AB7B-04F084DD991D}" type="slidenum">
              <a:rPr lang="en-US" smtClean="0"/>
              <a:t>36</a:t>
            </a:fld>
            <a:endParaRPr lang="en-US" dirty="0"/>
          </a:p>
        </p:txBody>
      </p:sp>
    </p:spTree>
    <p:extLst>
      <p:ext uri="{BB962C8B-B14F-4D97-AF65-F5344CB8AC3E}">
        <p14:creationId xmlns:p14="http://schemas.microsoft.com/office/powerpoint/2010/main" val="1909379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A86E-1D41-4BEB-9773-C4F86211C0DB}"/>
              </a:ext>
            </a:extLst>
          </p:cNvPr>
          <p:cNvSpPr>
            <a:spLocks noGrp="1"/>
          </p:cNvSpPr>
          <p:nvPr>
            <p:ph type="title"/>
          </p:nvPr>
        </p:nvSpPr>
        <p:spPr/>
        <p:txBody>
          <a:bodyPr/>
          <a:lstStyle/>
          <a:p>
            <a:r>
              <a:rPr lang="en-GB" dirty="0"/>
              <a:t>Future Work</a:t>
            </a:r>
          </a:p>
        </p:txBody>
      </p:sp>
      <p:sp>
        <p:nvSpPr>
          <p:cNvPr id="3" name="Content Placeholder 2">
            <a:extLst>
              <a:ext uri="{FF2B5EF4-FFF2-40B4-BE49-F238E27FC236}">
                <a16:creationId xmlns:a16="http://schemas.microsoft.com/office/drawing/2014/main" id="{531C3E70-C08E-424A-9A54-5C36238A9816}"/>
              </a:ext>
            </a:extLst>
          </p:cNvPr>
          <p:cNvSpPr>
            <a:spLocks noGrp="1"/>
          </p:cNvSpPr>
          <p:nvPr>
            <p:ph sz="half" idx="1"/>
          </p:nvPr>
        </p:nvSpPr>
        <p:spPr/>
        <p:txBody>
          <a:bodyPr>
            <a:normAutofit fontScale="77500" lnSpcReduction="20000"/>
          </a:bodyPr>
          <a:lstStyle/>
          <a:p>
            <a:r>
              <a:rPr lang="en-GB" dirty="0"/>
              <a:t>Encourage the company gradually improve the recommendation algorithms they apply for profiling.</a:t>
            </a:r>
          </a:p>
          <a:p>
            <a:pPr lvl="1"/>
            <a:r>
              <a:rPr lang="en-GB" dirty="0"/>
              <a:t>Random walk (if without a dataset), then apply an </a:t>
            </a:r>
            <a:r>
              <a:rPr lang="en-GB" dirty="0" err="1"/>
              <a:t>svd</a:t>
            </a:r>
            <a:r>
              <a:rPr lang="en-GB" dirty="0"/>
              <a:t>++, and finally make use of deep learning.</a:t>
            </a:r>
          </a:p>
          <a:p>
            <a:r>
              <a:rPr lang="en-GB" dirty="0"/>
              <a:t>Real World interaction via augmented reality </a:t>
            </a:r>
          </a:p>
          <a:p>
            <a:pPr lvl="1"/>
            <a:r>
              <a:rPr lang="en-GB" dirty="0"/>
              <a:t>Interact with real world devices such as lighting, printers, coffee machines and punch clocks.</a:t>
            </a:r>
          </a:p>
          <a:p>
            <a:pPr lvl="1"/>
            <a:r>
              <a:rPr lang="en-GB" dirty="0"/>
              <a:t>Allow the users to also book an office on the spot when viewing information about it, making use of the company’s shared online calendar.</a:t>
            </a:r>
          </a:p>
          <a:p>
            <a:r>
              <a:rPr lang="en-GB" dirty="0"/>
              <a:t>Include holographic live directions via location based AR</a:t>
            </a:r>
          </a:p>
          <a:p>
            <a:pPr lvl="1"/>
            <a:r>
              <a:rPr lang="en-GB" dirty="0"/>
              <a:t>Would need to switch to </a:t>
            </a:r>
            <a:r>
              <a:rPr lang="en-GB" dirty="0" err="1"/>
              <a:t>ARKit</a:t>
            </a:r>
            <a:r>
              <a:rPr lang="en-GB" dirty="0"/>
              <a:t> or </a:t>
            </a:r>
            <a:r>
              <a:rPr lang="en-GB" dirty="0" err="1"/>
              <a:t>ARCore</a:t>
            </a:r>
            <a:r>
              <a:rPr lang="en-GB" dirty="0"/>
              <a:t> if the company prefers to invest in an indoor positioning system</a:t>
            </a:r>
          </a:p>
          <a:p>
            <a:pPr lvl="1"/>
            <a:r>
              <a:rPr lang="en-GB" dirty="0"/>
              <a:t>Can use Vuforia by feeding the model targets 3D detailed models of the corridors.</a:t>
            </a:r>
          </a:p>
          <a:p>
            <a:endParaRPr lang="en-GB" dirty="0"/>
          </a:p>
          <a:p>
            <a:endParaRPr lang="en-GB" dirty="0"/>
          </a:p>
          <a:p>
            <a:pPr lvl="1"/>
            <a:endParaRPr lang="en-GB" dirty="0"/>
          </a:p>
        </p:txBody>
      </p:sp>
      <p:sp>
        <p:nvSpPr>
          <p:cNvPr id="5" name="Content Placeholder 4">
            <a:extLst>
              <a:ext uri="{FF2B5EF4-FFF2-40B4-BE49-F238E27FC236}">
                <a16:creationId xmlns:a16="http://schemas.microsoft.com/office/drawing/2014/main" id="{5D31C396-229A-4730-B499-C552729D45E2}"/>
              </a:ext>
            </a:extLst>
          </p:cNvPr>
          <p:cNvSpPr>
            <a:spLocks noGrp="1"/>
          </p:cNvSpPr>
          <p:nvPr>
            <p:ph sz="half" idx="2"/>
          </p:nvPr>
        </p:nvSpPr>
        <p:spPr/>
        <p:txBody>
          <a:bodyPr>
            <a:normAutofit fontScale="77500" lnSpcReduction="20000"/>
          </a:bodyPr>
          <a:lstStyle/>
          <a:p>
            <a:endParaRPr lang="en-GB"/>
          </a:p>
        </p:txBody>
      </p:sp>
      <p:sp>
        <p:nvSpPr>
          <p:cNvPr id="4" name="Slide Number Placeholder 3">
            <a:extLst>
              <a:ext uri="{FF2B5EF4-FFF2-40B4-BE49-F238E27FC236}">
                <a16:creationId xmlns:a16="http://schemas.microsoft.com/office/drawing/2014/main" id="{8176BB8F-95F6-475F-9A4D-68F2B4230D9E}"/>
              </a:ext>
            </a:extLst>
          </p:cNvPr>
          <p:cNvSpPr>
            <a:spLocks noGrp="1"/>
          </p:cNvSpPr>
          <p:nvPr>
            <p:ph type="sldNum" sz="quarter" idx="12"/>
          </p:nvPr>
        </p:nvSpPr>
        <p:spPr/>
        <p:txBody>
          <a:bodyPr/>
          <a:lstStyle/>
          <a:p>
            <a:fld id="{34B7E4EF-A1BD-40F4-AB7B-04F084DD991D}" type="slidenum">
              <a:rPr lang="en-US" smtClean="0"/>
              <a:t>37</a:t>
            </a:fld>
            <a:endParaRPr lang="en-US" dirty="0"/>
          </a:p>
        </p:txBody>
      </p:sp>
    </p:spTree>
    <p:extLst>
      <p:ext uri="{BB962C8B-B14F-4D97-AF65-F5344CB8AC3E}">
        <p14:creationId xmlns:p14="http://schemas.microsoft.com/office/powerpoint/2010/main" val="1280785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A86E-1D41-4BEB-9773-C4F86211C0DB}"/>
              </a:ext>
            </a:extLst>
          </p:cNvPr>
          <p:cNvSpPr>
            <a:spLocks noGrp="1"/>
          </p:cNvSpPr>
          <p:nvPr>
            <p:ph type="title"/>
          </p:nvPr>
        </p:nvSpPr>
        <p:spPr/>
        <p:txBody>
          <a:bodyPr/>
          <a:lstStyle/>
          <a:p>
            <a:r>
              <a:rPr lang="en-GB" dirty="0"/>
              <a:t>Future Work (Cont.)</a:t>
            </a:r>
          </a:p>
        </p:txBody>
      </p:sp>
      <p:sp>
        <p:nvSpPr>
          <p:cNvPr id="3" name="Content Placeholder 2">
            <a:extLst>
              <a:ext uri="{FF2B5EF4-FFF2-40B4-BE49-F238E27FC236}">
                <a16:creationId xmlns:a16="http://schemas.microsoft.com/office/drawing/2014/main" id="{531C3E70-C08E-424A-9A54-5C36238A9816}"/>
              </a:ext>
            </a:extLst>
          </p:cNvPr>
          <p:cNvSpPr>
            <a:spLocks noGrp="1"/>
          </p:cNvSpPr>
          <p:nvPr>
            <p:ph sz="half" idx="1"/>
          </p:nvPr>
        </p:nvSpPr>
        <p:spPr/>
        <p:txBody>
          <a:bodyPr>
            <a:normAutofit/>
          </a:bodyPr>
          <a:lstStyle/>
          <a:p>
            <a:r>
              <a:rPr lang="en-GB" dirty="0"/>
              <a:t>Include explainable AI</a:t>
            </a:r>
          </a:p>
          <a:p>
            <a:pPr lvl="1"/>
            <a:r>
              <a:rPr lang="en-GB" dirty="0"/>
              <a:t>Interpret the models applied and their results</a:t>
            </a:r>
          </a:p>
          <a:p>
            <a:pPr lvl="1"/>
            <a:r>
              <a:rPr lang="en-GB" dirty="0"/>
              <a:t>Improves transparency with human-interpretable explanations</a:t>
            </a:r>
          </a:p>
          <a:p>
            <a:pPr marL="274320" lvl="1" indent="0">
              <a:buNone/>
            </a:pPr>
            <a:endParaRPr lang="en-GB" dirty="0"/>
          </a:p>
          <a:p>
            <a:endParaRPr lang="en-GB" dirty="0"/>
          </a:p>
          <a:p>
            <a:endParaRPr lang="en-GB" dirty="0"/>
          </a:p>
          <a:p>
            <a:pPr lvl="1"/>
            <a:endParaRPr lang="en-GB" dirty="0"/>
          </a:p>
        </p:txBody>
      </p:sp>
      <p:sp>
        <p:nvSpPr>
          <p:cNvPr id="5" name="Content Placeholder 4">
            <a:extLst>
              <a:ext uri="{FF2B5EF4-FFF2-40B4-BE49-F238E27FC236}">
                <a16:creationId xmlns:a16="http://schemas.microsoft.com/office/drawing/2014/main" id="{5D31C396-229A-4730-B499-C552729D45E2}"/>
              </a:ext>
            </a:extLst>
          </p:cNvPr>
          <p:cNvSpPr>
            <a:spLocks noGrp="1"/>
          </p:cNvSpPr>
          <p:nvPr>
            <p:ph sz="half" idx="2"/>
          </p:nvPr>
        </p:nvSpPr>
        <p:spPr/>
        <p:txBody>
          <a:bodyPr>
            <a:normAutofit/>
          </a:bodyPr>
          <a:lstStyle/>
          <a:p>
            <a:endParaRPr lang="en-GB"/>
          </a:p>
        </p:txBody>
      </p:sp>
      <p:sp>
        <p:nvSpPr>
          <p:cNvPr id="4" name="Slide Number Placeholder 3">
            <a:extLst>
              <a:ext uri="{FF2B5EF4-FFF2-40B4-BE49-F238E27FC236}">
                <a16:creationId xmlns:a16="http://schemas.microsoft.com/office/drawing/2014/main" id="{8176BB8F-95F6-475F-9A4D-68F2B4230D9E}"/>
              </a:ext>
            </a:extLst>
          </p:cNvPr>
          <p:cNvSpPr>
            <a:spLocks noGrp="1"/>
          </p:cNvSpPr>
          <p:nvPr>
            <p:ph type="sldNum" sz="quarter" idx="12"/>
          </p:nvPr>
        </p:nvSpPr>
        <p:spPr/>
        <p:txBody>
          <a:bodyPr/>
          <a:lstStyle/>
          <a:p>
            <a:fld id="{34B7E4EF-A1BD-40F4-AB7B-04F084DD991D}" type="slidenum">
              <a:rPr lang="en-US" smtClean="0"/>
              <a:t>38</a:t>
            </a:fld>
            <a:endParaRPr lang="en-US" dirty="0"/>
          </a:p>
        </p:txBody>
      </p:sp>
    </p:spTree>
    <p:extLst>
      <p:ext uri="{BB962C8B-B14F-4D97-AF65-F5344CB8AC3E}">
        <p14:creationId xmlns:p14="http://schemas.microsoft.com/office/powerpoint/2010/main" val="170620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A773-C4E5-477D-926B-67391C2C61C1}"/>
              </a:ext>
            </a:extLst>
          </p:cNvPr>
          <p:cNvSpPr>
            <a:spLocks noGrp="1"/>
          </p:cNvSpPr>
          <p:nvPr>
            <p:ph type="title"/>
          </p:nvPr>
        </p:nvSpPr>
        <p:spPr/>
        <p:txBody>
          <a:bodyPr/>
          <a:lstStyle/>
          <a:p>
            <a:r>
              <a:rPr lang="en-GB" dirty="0"/>
              <a:t>To Conclude…</a:t>
            </a:r>
          </a:p>
        </p:txBody>
      </p:sp>
      <p:sp>
        <p:nvSpPr>
          <p:cNvPr id="3" name="Content Placeholder 2">
            <a:extLst>
              <a:ext uri="{FF2B5EF4-FFF2-40B4-BE49-F238E27FC236}">
                <a16:creationId xmlns:a16="http://schemas.microsoft.com/office/drawing/2014/main" id="{FBBB1E70-4541-4595-B9B0-FB296B66E742}"/>
              </a:ext>
            </a:extLst>
          </p:cNvPr>
          <p:cNvSpPr>
            <a:spLocks noGrp="1"/>
          </p:cNvSpPr>
          <p:nvPr>
            <p:ph idx="1"/>
          </p:nvPr>
        </p:nvSpPr>
        <p:spPr/>
        <p:txBody>
          <a:bodyPr>
            <a:normAutofit lnSpcReduction="10000"/>
          </a:bodyPr>
          <a:lstStyle/>
          <a:p>
            <a:r>
              <a:rPr lang="en-GB" dirty="0"/>
              <a:t>Vuforia traditional CV techniques and deep learning techniques were used in combination to provide the augmented reality side of the application.</a:t>
            </a:r>
          </a:p>
          <a:p>
            <a:r>
              <a:rPr lang="en-GB" dirty="0"/>
              <a:t>Collaborative via SVD++ and item to item based similarity filtering techniques were used to provide the user profiling and recommendation component of the application. </a:t>
            </a:r>
          </a:p>
          <a:p>
            <a:r>
              <a:rPr lang="en-GB" dirty="0"/>
              <a:t>11 markers were used in total including the coffee machine</a:t>
            </a:r>
          </a:p>
          <a:p>
            <a:r>
              <a:rPr lang="en-GB" dirty="0"/>
              <a:t>Quantitative testing for performed on the AR and User profiling components</a:t>
            </a:r>
          </a:p>
          <a:p>
            <a:pPr lvl="1"/>
            <a:r>
              <a:rPr lang="en-GB" dirty="0"/>
              <a:t>Distance, colour, rotation and occlusion variances were tested on the AR component</a:t>
            </a:r>
          </a:p>
          <a:p>
            <a:pPr lvl="1"/>
            <a:r>
              <a:rPr lang="en-GB" dirty="0"/>
              <a:t>SVD++ on average performed best in comparison to other models in baseline testing.</a:t>
            </a:r>
          </a:p>
          <a:p>
            <a:r>
              <a:rPr lang="en-GB" dirty="0"/>
              <a:t>Qualitative testing was performed on the overall application</a:t>
            </a:r>
          </a:p>
          <a:p>
            <a:pPr lvl="1"/>
            <a:r>
              <a:rPr lang="en-GB" dirty="0"/>
              <a:t>On average the system achieved positive and promising results highlighting the applicability of the techniques applied and implemented for the context in which they were used in.</a:t>
            </a:r>
          </a:p>
          <a:p>
            <a:r>
              <a:rPr lang="en-GB" dirty="0"/>
              <a:t>The results seem to be successful. However, one should not ignore or overlook the fact that there will always be room for improvement and innovation.</a:t>
            </a:r>
          </a:p>
        </p:txBody>
      </p:sp>
      <p:sp>
        <p:nvSpPr>
          <p:cNvPr id="4" name="Slide Number Placeholder 3">
            <a:extLst>
              <a:ext uri="{FF2B5EF4-FFF2-40B4-BE49-F238E27FC236}">
                <a16:creationId xmlns:a16="http://schemas.microsoft.com/office/drawing/2014/main" id="{56262EF9-5BCF-4D95-AF67-50CE421927B5}"/>
              </a:ext>
            </a:extLst>
          </p:cNvPr>
          <p:cNvSpPr>
            <a:spLocks noGrp="1"/>
          </p:cNvSpPr>
          <p:nvPr>
            <p:ph type="sldNum" sz="quarter" idx="12"/>
          </p:nvPr>
        </p:nvSpPr>
        <p:spPr/>
        <p:txBody>
          <a:bodyPr/>
          <a:lstStyle/>
          <a:p>
            <a:fld id="{34B7E4EF-A1BD-40F4-AB7B-04F084DD991D}" type="slidenum">
              <a:rPr lang="en-US" smtClean="0"/>
              <a:t>39</a:t>
            </a:fld>
            <a:endParaRPr lang="en-US" dirty="0"/>
          </a:p>
        </p:txBody>
      </p:sp>
    </p:spTree>
    <p:extLst>
      <p:ext uri="{BB962C8B-B14F-4D97-AF65-F5344CB8AC3E}">
        <p14:creationId xmlns:p14="http://schemas.microsoft.com/office/powerpoint/2010/main" val="174064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B132-ED1F-41C4-94E9-03DC70E699D6}"/>
              </a:ext>
            </a:extLst>
          </p:cNvPr>
          <p:cNvSpPr>
            <a:spLocks noGrp="1"/>
          </p:cNvSpPr>
          <p:nvPr>
            <p:ph type="title"/>
          </p:nvPr>
        </p:nvSpPr>
        <p:spPr/>
        <p:txBody>
          <a:bodyPr/>
          <a:lstStyle/>
          <a:p>
            <a:r>
              <a:rPr lang="en-GB" dirty="0"/>
              <a:t>Research Questions</a:t>
            </a:r>
          </a:p>
        </p:txBody>
      </p:sp>
      <p:sp>
        <p:nvSpPr>
          <p:cNvPr id="3" name="Content Placeholder 2">
            <a:extLst>
              <a:ext uri="{FF2B5EF4-FFF2-40B4-BE49-F238E27FC236}">
                <a16:creationId xmlns:a16="http://schemas.microsoft.com/office/drawing/2014/main" id="{2DDA0068-3067-4108-8C09-AB463EF9BE50}"/>
              </a:ext>
            </a:extLst>
          </p:cNvPr>
          <p:cNvSpPr>
            <a:spLocks noGrp="1"/>
          </p:cNvSpPr>
          <p:nvPr>
            <p:ph sz="half" idx="1"/>
          </p:nvPr>
        </p:nvSpPr>
        <p:spPr>
          <a:xfrm>
            <a:off x="1066800" y="2102961"/>
            <a:ext cx="4663440" cy="3749040"/>
          </a:xfrm>
        </p:spPr>
        <p:txBody>
          <a:bodyPr/>
          <a:lstStyle/>
          <a:p>
            <a:r>
              <a:rPr lang="en-GB" dirty="0"/>
              <a:t>Which is the right Augmented Reality Library for the current context?</a:t>
            </a:r>
          </a:p>
          <a:p>
            <a:r>
              <a:rPr lang="en-GB" dirty="0"/>
              <a:t>What are the right computer vision techniques to apply?</a:t>
            </a:r>
          </a:p>
          <a:p>
            <a:r>
              <a:rPr lang="en-GB" dirty="0"/>
              <a:t>What models and techniques are suitable to implement user profiling and recommendation depending on the user’s task at hand?</a:t>
            </a:r>
          </a:p>
        </p:txBody>
      </p:sp>
      <p:pic>
        <p:nvPicPr>
          <p:cNvPr id="7" name="Content Placeholder 6">
            <a:extLst>
              <a:ext uri="{FF2B5EF4-FFF2-40B4-BE49-F238E27FC236}">
                <a16:creationId xmlns:a16="http://schemas.microsoft.com/office/drawing/2014/main" id="{E74595D1-D9F0-4AFE-902F-87D9ACBABF6F}"/>
              </a:ext>
            </a:extLst>
          </p:cNvPr>
          <p:cNvPicPr>
            <a:picLocks noGrp="1" noChangeAspect="1"/>
          </p:cNvPicPr>
          <p:nvPr>
            <p:ph sz="half" idx="2"/>
          </p:nvPr>
        </p:nvPicPr>
        <p:blipFill>
          <a:blip r:embed="rId2"/>
          <a:stretch>
            <a:fillRect/>
          </a:stretch>
        </p:blipFill>
        <p:spPr>
          <a:xfrm>
            <a:off x="6461125" y="2805633"/>
            <a:ext cx="4664075" cy="2343697"/>
          </a:xfrm>
        </p:spPr>
      </p:pic>
      <p:sp>
        <p:nvSpPr>
          <p:cNvPr id="5" name="Slide Number Placeholder 4">
            <a:extLst>
              <a:ext uri="{FF2B5EF4-FFF2-40B4-BE49-F238E27FC236}">
                <a16:creationId xmlns:a16="http://schemas.microsoft.com/office/drawing/2014/main" id="{F37D5691-39E7-4E4D-A5EB-9B2EEDBD56B0}"/>
              </a:ext>
            </a:extLst>
          </p:cNvPr>
          <p:cNvSpPr>
            <a:spLocks noGrp="1"/>
          </p:cNvSpPr>
          <p:nvPr>
            <p:ph type="sldNum" sz="quarter" idx="12"/>
          </p:nvPr>
        </p:nvSpPr>
        <p:spPr/>
        <p:txBody>
          <a:bodyPr/>
          <a:lstStyle/>
          <a:p>
            <a:fld id="{34B7E4EF-A1BD-40F4-AB7B-04F084DD991D}" type="slidenum">
              <a:rPr lang="en-US" smtClean="0"/>
              <a:t>4</a:t>
            </a:fld>
            <a:endParaRPr lang="en-US" dirty="0"/>
          </a:p>
        </p:txBody>
      </p:sp>
    </p:spTree>
    <p:extLst>
      <p:ext uri="{BB962C8B-B14F-4D97-AF65-F5344CB8AC3E}">
        <p14:creationId xmlns:p14="http://schemas.microsoft.com/office/powerpoint/2010/main" val="663497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6009-387A-4622-BDC3-706F3A235B7C}"/>
              </a:ext>
            </a:extLst>
          </p:cNvPr>
          <p:cNvSpPr>
            <a:spLocks noGrp="1"/>
          </p:cNvSpPr>
          <p:nvPr>
            <p:ph type="title"/>
          </p:nvPr>
        </p:nvSpPr>
        <p:spPr>
          <a:xfrm>
            <a:off x="1066800" y="642594"/>
            <a:ext cx="10058400" cy="1371600"/>
          </a:xfrm>
        </p:spPr>
        <p:txBody>
          <a:bodyPr anchor="ctr">
            <a:normAutofit/>
          </a:bodyPr>
          <a:lstStyle/>
          <a:p>
            <a:r>
              <a:rPr lang="en-GB"/>
              <a:t>Acknowledgements</a:t>
            </a:r>
          </a:p>
        </p:txBody>
      </p:sp>
      <p:sp>
        <p:nvSpPr>
          <p:cNvPr id="13" name="Content Placeholder 2">
            <a:extLst>
              <a:ext uri="{FF2B5EF4-FFF2-40B4-BE49-F238E27FC236}">
                <a16:creationId xmlns:a16="http://schemas.microsoft.com/office/drawing/2014/main" id="{77AAC576-6E20-48F7-A0E2-8A03CEBB74DA}"/>
              </a:ext>
            </a:extLst>
          </p:cNvPr>
          <p:cNvSpPr>
            <a:spLocks noGrp="1"/>
          </p:cNvSpPr>
          <p:nvPr>
            <p:ph idx="1"/>
          </p:nvPr>
        </p:nvSpPr>
        <p:spPr>
          <a:xfrm>
            <a:off x="1066800" y="2103120"/>
            <a:ext cx="10058400" cy="3849624"/>
          </a:xfrm>
        </p:spPr>
        <p:txBody>
          <a:bodyPr>
            <a:normAutofit/>
          </a:bodyPr>
          <a:lstStyle/>
          <a:p>
            <a:r>
              <a:rPr lang="en-GB" dirty="0"/>
              <a:t>The faculty for allowing me to perform such research</a:t>
            </a:r>
          </a:p>
          <a:p>
            <a:r>
              <a:rPr lang="en-GB" dirty="0" err="1"/>
              <a:t>Dr.Camilleri</a:t>
            </a:r>
            <a:r>
              <a:rPr lang="en-GB" dirty="0"/>
              <a:t> for her constant support and feedback.</a:t>
            </a:r>
          </a:p>
          <a:p>
            <a:r>
              <a:rPr lang="en-GB" dirty="0"/>
              <a:t>CCBill for allowing me to carry out the research within their workplace.</a:t>
            </a:r>
          </a:p>
        </p:txBody>
      </p:sp>
      <p:sp>
        <p:nvSpPr>
          <p:cNvPr id="4" name="Slide Number Placeholder 3">
            <a:extLst>
              <a:ext uri="{FF2B5EF4-FFF2-40B4-BE49-F238E27FC236}">
                <a16:creationId xmlns:a16="http://schemas.microsoft.com/office/drawing/2014/main" id="{193B7054-4F16-4CE4-8EF5-B484934B3188}"/>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40</a:t>
            </a:fld>
            <a:endParaRPr lang="en-US"/>
          </a:p>
        </p:txBody>
      </p:sp>
    </p:spTree>
    <p:extLst>
      <p:ext uri="{BB962C8B-B14F-4D97-AF65-F5344CB8AC3E}">
        <p14:creationId xmlns:p14="http://schemas.microsoft.com/office/powerpoint/2010/main" val="1385911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6009-387A-4622-BDC3-706F3A235B7C}"/>
              </a:ext>
            </a:extLst>
          </p:cNvPr>
          <p:cNvSpPr>
            <a:spLocks noGrp="1"/>
          </p:cNvSpPr>
          <p:nvPr>
            <p:ph type="title"/>
          </p:nvPr>
        </p:nvSpPr>
        <p:spPr>
          <a:xfrm>
            <a:off x="1066800" y="642594"/>
            <a:ext cx="10058400" cy="1371600"/>
          </a:xfrm>
        </p:spPr>
        <p:txBody>
          <a:bodyPr anchor="ctr">
            <a:normAutofit/>
          </a:bodyPr>
          <a:lstStyle/>
          <a:p>
            <a:r>
              <a:rPr lang="en-GB" dirty="0"/>
              <a:t>References</a:t>
            </a:r>
          </a:p>
        </p:txBody>
      </p:sp>
      <p:sp>
        <p:nvSpPr>
          <p:cNvPr id="13" name="Content Placeholder 2">
            <a:extLst>
              <a:ext uri="{FF2B5EF4-FFF2-40B4-BE49-F238E27FC236}">
                <a16:creationId xmlns:a16="http://schemas.microsoft.com/office/drawing/2014/main" id="{77AAC576-6E20-48F7-A0E2-8A03CEBB74DA}"/>
              </a:ext>
            </a:extLst>
          </p:cNvPr>
          <p:cNvSpPr>
            <a:spLocks noGrp="1"/>
          </p:cNvSpPr>
          <p:nvPr>
            <p:ph idx="1"/>
          </p:nvPr>
        </p:nvSpPr>
        <p:spPr>
          <a:xfrm>
            <a:off x="1066800" y="2103120"/>
            <a:ext cx="10058400" cy="3849624"/>
          </a:xfrm>
        </p:spPr>
        <p:txBody>
          <a:bodyPr>
            <a:normAutofit fontScale="92500" lnSpcReduction="20000"/>
          </a:bodyPr>
          <a:lstStyle/>
          <a:p>
            <a:pPr marL="342900" indent="-342900">
              <a:buFont typeface="+mj-lt"/>
              <a:buAutoNum type="arabicParenR"/>
            </a:pPr>
            <a:r>
              <a:rPr lang="en-GB" dirty="0"/>
              <a:t> T. Haritos and N. D. </a:t>
            </a:r>
            <a:r>
              <a:rPr lang="en-GB" dirty="0" err="1"/>
              <a:t>Macchiarella</a:t>
            </a:r>
            <a:r>
              <a:rPr lang="en-GB" dirty="0"/>
              <a:t>, “A mobile application of augmented reality for aerospace maintenance training,” in 24th Digital Avionics Systems Conference, vol. 1, Oct 2005, pp. 5.B.3–5.1.</a:t>
            </a:r>
          </a:p>
          <a:p>
            <a:pPr marL="342900" indent="-342900">
              <a:buFont typeface="+mj-lt"/>
              <a:buAutoNum type="arabicParenR"/>
            </a:pPr>
            <a:r>
              <a:rPr lang="en-GB" dirty="0"/>
              <a:t> C. P. de Miguel, “</a:t>
            </a:r>
            <a:r>
              <a:rPr lang="en-GB" dirty="0" err="1"/>
              <a:t>Arlodge</a:t>
            </a:r>
            <a:r>
              <a:rPr lang="en-GB" dirty="0"/>
              <a:t> : Context-aware recommender system based on augmented reality to assist on the accommodation search process,” 2014.</a:t>
            </a:r>
          </a:p>
          <a:p>
            <a:pPr marL="342900" indent="-342900">
              <a:buFont typeface="+mj-lt"/>
              <a:buAutoNum type="arabicParenR"/>
            </a:pPr>
            <a:r>
              <a:rPr lang="en-GB" dirty="0"/>
              <a:t> F. </a:t>
            </a:r>
            <a:r>
              <a:rPr lang="en-GB" dirty="0" err="1"/>
              <a:t>Cacheda</a:t>
            </a:r>
            <a:r>
              <a:rPr lang="en-GB" dirty="0"/>
              <a:t>, V. Carneiro, D. </a:t>
            </a:r>
            <a:r>
              <a:rPr lang="en-GB" dirty="0" err="1"/>
              <a:t>Ferna´ndez</a:t>
            </a:r>
            <a:r>
              <a:rPr lang="en-GB" dirty="0"/>
              <a:t>, and V. </a:t>
            </a:r>
            <a:r>
              <a:rPr lang="en-GB" dirty="0" err="1"/>
              <a:t>Formoso</a:t>
            </a:r>
            <a:r>
              <a:rPr lang="en-GB" dirty="0"/>
              <a:t>, “Comparison of collaborative ﬁltering algorithms: Limitations of current techniques and proposals for scalable, </a:t>
            </a:r>
            <a:r>
              <a:rPr lang="en-GB" dirty="0" err="1"/>
              <a:t>highperformance</a:t>
            </a:r>
            <a:r>
              <a:rPr lang="en-GB" dirty="0"/>
              <a:t> recommender systems,” TWEB, vol. 5, p. 2, 01 2011.</a:t>
            </a:r>
          </a:p>
          <a:p>
            <a:pPr marL="342900" indent="-342900">
              <a:buFont typeface="+mj-lt"/>
              <a:buAutoNum type="arabicParenR"/>
            </a:pPr>
            <a:r>
              <a:rPr lang="en-GB" dirty="0"/>
              <a:t>Z. Zhang, S. Shang, S. R. Kulkarni, and P. Hui, “Improving augmented reality using recommender systems,” in Proceedings of the 7th ACM Conference on Recommender Systems, ser. </a:t>
            </a:r>
            <a:r>
              <a:rPr lang="en-GB" dirty="0" err="1"/>
              <a:t>RecSys</a:t>
            </a:r>
            <a:r>
              <a:rPr lang="en-GB" dirty="0"/>
              <a:t> ’13. New York, NY, USA: Association for Computing Machinery, 2013, p. 173–176. [Online]. Available: </a:t>
            </a:r>
            <a:r>
              <a:rPr lang="en-GB" dirty="0">
                <a:hlinkClick r:id="rId2"/>
              </a:rPr>
              <a:t>https://doi.org/10.1145/2507157.2507211</a:t>
            </a:r>
            <a:endParaRPr lang="en-GB" dirty="0"/>
          </a:p>
          <a:p>
            <a:pPr marL="342900" indent="-342900">
              <a:buFont typeface="+mj-lt"/>
              <a:buAutoNum type="arabicParenR"/>
            </a:pPr>
            <a:r>
              <a:rPr lang="en-GB" dirty="0"/>
              <a:t>V. </a:t>
            </a:r>
            <a:r>
              <a:rPr lang="en-GB" dirty="0" err="1"/>
              <a:t>Lepetit</a:t>
            </a:r>
            <a:r>
              <a:rPr lang="en-GB" dirty="0"/>
              <a:t>, “On computer vision for augmented reality,” 08 2008, pp. 13 – 16.</a:t>
            </a:r>
          </a:p>
          <a:p>
            <a:pPr marL="342900" indent="-342900">
              <a:buFont typeface="+mj-lt"/>
              <a:buAutoNum type="arabicParenR"/>
            </a:pPr>
            <a:r>
              <a:rPr lang="en-GB" dirty="0"/>
              <a:t>D. </a:t>
            </a:r>
            <a:r>
              <a:rPr lang="en-GB" dirty="0" err="1"/>
              <a:t>Procha´zka</a:t>
            </a:r>
            <a:r>
              <a:rPr lang="en-GB" dirty="0"/>
              <a:t>, O. </a:t>
            </a:r>
            <a:r>
              <a:rPr lang="en-GB" dirty="0" err="1"/>
              <a:t>Popelka</a:t>
            </a:r>
            <a:r>
              <a:rPr lang="en-GB" dirty="0"/>
              <a:t>, T. </a:t>
            </a:r>
            <a:r>
              <a:rPr lang="en-GB" dirty="0" err="1"/>
              <a:t>Koubek</a:t>
            </a:r>
            <a:r>
              <a:rPr lang="en-GB" dirty="0"/>
              <a:t>, J. </a:t>
            </a:r>
            <a:r>
              <a:rPr lang="en-GB" dirty="0" err="1"/>
              <a:t>Landa</a:t>
            </a:r>
            <a:r>
              <a:rPr lang="en-GB" dirty="0"/>
              <a:t>, and J. </a:t>
            </a:r>
            <a:r>
              <a:rPr lang="en-GB" dirty="0" err="1"/>
              <a:t>Kolomaznik</a:t>
            </a:r>
            <a:r>
              <a:rPr lang="en-GB" dirty="0"/>
              <a:t>, “Hybrid </a:t>
            </a:r>
            <a:r>
              <a:rPr lang="en-GB" dirty="0" err="1"/>
              <a:t>surfgolay</a:t>
            </a:r>
            <a:r>
              <a:rPr lang="en-GB" dirty="0"/>
              <a:t> marker detection method for augmented reality applications,” Journal of WSCG, vol. 20, pp. 197–204, 01 2012.</a:t>
            </a:r>
          </a:p>
          <a:p>
            <a:pPr marL="342900" indent="-342900">
              <a:buFont typeface="+mj-lt"/>
              <a:buAutoNum type="arabicParenR"/>
            </a:pPr>
            <a:r>
              <a:rPr lang="en-GB" dirty="0"/>
              <a:t> M. </a:t>
            </a:r>
            <a:r>
              <a:rPr lang="en-GB" dirty="0" err="1"/>
              <a:t>Garon</a:t>
            </a:r>
            <a:r>
              <a:rPr lang="en-GB" dirty="0"/>
              <a:t> and J.-F. Lalonde, “Deep 6-DOF tracking,” IEEE Transactions on Visualization and Computer Graphics, vol. 23, no. 11, 2017.</a:t>
            </a:r>
          </a:p>
          <a:p>
            <a:pPr marL="342900" indent="-342900">
              <a:buFont typeface="+mj-lt"/>
              <a:buAutoNum type="arabicParenR"/>
            </a:pPr>
            <a:endParaRPr lang="en-GB" dirty="0"/>
          </a:p>
        </p:txBody>
      </p:sp>
      <p:sp>
        <p:nvSpPr>
          <p:cNvPr id="4" name="Slide Number Placeholder 3">
            <a:extLst>
              <a:ext uri="{FF2B5EF4-FFF2-40B4-BE49-F238E27FC236}">
                <a16:creationId xmlns:a16="http://schemas.microsoft.com/office/drawing/2014/main" id="{193B7054-4F16-4CE4-8EF5-B484934B3188}"/>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41</a:t>
            </a:fld>
            <a:endParaRPr lang="en-US"/>
          </a:p>
        </p:txBody>
      </p:sp>
    </p:spTree>
    <p:extLst>
      <p:ext uri="{BB962C8B-B14F-4D97-AF65-F5344CB8AC3E}">
        <p14:creationId xmlns:p14="http://schemas.microsoft.com/office/powerpoint/2010/main" val="4024966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5DEB-B45B-406C-87FE-4A8202C05955}"/>
              </a:ext>
            </a:extLst>
          </p:cNvPr>
          <p:cNvSpPr>
            <a:spLocks noGrp="1"/>
          </p:cNvSpPr>
          <p:nvPr>
            <p:ph type="ctrTitle"/>
          </p:nvPr>
        </p:nvSpPr>
        <p:spPr>
          <a:xfrm>
            <a:off x="1629103" y="2244830"/>
            <a:ext cx="8933796" cy="2437232"/>
          </a:xfrm>
        </p:spPr>
        <p:txBody>
          <a:bodyPr anchor="ctr">
            <a:normAutofit/>
          </a:bodyPr>
          <a:lstStyle/>
          <a:p>
            <a:r>
              <a:rPr lang="en-GB" dirty="0"/>
              <a:t>Background and literature review</a:t>
            </a:r>
          </a:p>
        </p:txBody>
      </p:sp>
      <p:sp>
        <p:nvSpPr>
          <p:cNvPr id="4" name="Slide Number Placeholder 3">
            <a:extLst>
              <a:ext uri="{FF2B5EF4-FFF2-40B4-BE49-F238E27FC236}">
                <a16:creationId xmlns:a16="http://schemas.microsoft.com/office/drawing/2014/main" id="{91D0A58B-046B-4A69-8270-05B7821B30A2}"/>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5</a:t>
            </a:fld>
            <a:endParaRPr lang="en-US"/>
          </a:p>
        </p:txBody>
      </p:sp>
    </p:spTree>
    <p:extLst>
      <p:ext uri="{BB962C8B-B14F-4D97-AF65-F5344CB8AC3E}">
        <p14:creationId xmlns:p14="http://schemas.microsoft.com/office/powerpoint/2010/main" val="2216548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666-82AE-455B-B7EF-F2DAC5914419}"/>
              </a:ext>
            </a:extLst>
          </p:cNvPr>
          <p:cNvSpPr>
            <a:spLocks noGrp="1"/>
          </p:cNvSpPr>
          <p:nvPr>
            <p:ph type="title"/>
          </p:nvPr>
        </p:nvSpPr>
        <p:spPr/>
        <p:txBody>
          <a:bodyPr/>
          <a:lstStyle/>
          <a:p>
            <a:r>
              <a:rPr lang="en-GB" dirty="0"/>
              <a:t>Background Research and Literature Review</a:t>
            </a:r>
          </a:p>
        </p:txBody>
      </p:sp>
      <p:sp>
        <p:nvSpPr>
          <p:cNvPr id="3" name="Content Placeholder 2">
            <a:extLst>
              <a:ext uri="{FF2B5EF4-FFF2-40B4-BE49-F238E27FC236}">
                <a16:creationId xmlns:a16="http://schemas.microsoft.com/office/drawing/2014/main" id="{5A0C9C8F-5C09-4F53-B3B3-7402563BC49E}"/>
              </a:ext>
            </a:extLst>
          </p:cNvPr>
          <p:cNvSpPr>
            <a:spLocks noGrp="1"/>
          </p:cNvSpPr>
          <p:nvPr>
            <p:ph idx="1"/>
          </p:nvPr>
        </p:nvSpPr>
        <p:spPr/>
        <p:txBody>
          <a:bodyPr>
            <a:normAutofit/>
          </a:bodyPr>
          <a:lstStyle/>
          <a:p>
            <a:r>
              <a:rPr lang="en-GB" dirty="0"/>
              <a:t> Workplace AR training normally is provided in two forms:</a:t>
            </a:r>
          </a:p>
          <a:p>
            <a:pPr lvl="1"/>
            <a:r>
              <a:rPr lang="en-GB" dirty="0"/>
              <a:t>On the job training</a:t>
            </a:r>
          </a:p>
          <a:p>
            <a:pPr lvl="1"/>
            <a:r>
              <a:rPr lang="en-GB" dirty="0"/>
              <a:t>Off the Job training</a:t>
            </a:r>
          </a:p>
          <a:p>
            <a:r>
              <a:rPr lang="en-GB" dirty="0"/>
              <a:t>AR can provide training by overlaying 2D and 3D information in real-time, whilst also providing the users the ability to author the environment around and interact with it.</a:t>
            </a:r>
          </a:p>
          <a:p>
            <a:r>
              <a:rPr lang="en-GB" dirty="0"/>
              <a:t>Vuforia is compatible with more smartphones than </a:t>
            </a:r>
            <a:r>
              <a:rPr lang="en-GB" dirty="0" err="1"/>
              <a:t>ARCore</a:t>
            </a:r>
            <a:r>
              <a:rPr lang="en-GB" dirty="0"/>
              <a:t> and </a:t>
            </a:r>
            <a:r>
              <a:rPr lang="en-GB" dirty="0" err="1"/>
              <a:t>ARKit</a:t>
            </a:r>
            <a:r>
              <a:rPr lang="en-GB" dirty="0"/>
              <a:t>, thus having the ability to run not just on the latest smartphones.</a:t>
            </a:r>
          </a:p>
          <a:p>
            <a:pPr lvl="1"/>
            <a:r>
              <a:rPr lang="en-GB" dirty="0"/>
              <a:t>Vuforia provides traditional computer vision techniques and deep learning techniques for image and object recognition</a:t>
            </a:r>
          </a:p>
          <a:p>
            <a:pPr lvl="1"/>
            <a:r>
              <a:rPr lang="en-GB" dirty="0"/>
              <a:t>Vuforia makes use of pose feature detection, taking into consideration position and orientation of the natural features as well as extended tracking.</a:t>
            </a:r>
          </a:p>
        </p:txBody>
      </p:sp>
      <p:sp>
        <p:nvSpPr>
          <p:cNvPr id="4" name="Slide Number Placeholder 3">
            <a:extLst>
              <a:ext uri="{FF2B5EF4-FFF2-40B4-BE49-F238E27FC236}">
                <a16:creationId xmlns:a16="http://schemas.microsoft.com/office/drawing/2014/main" id="{C5105FDE-9D36-4E0D-A4F7-AE638F5A1218}"/>
              </a:ext>
            </a:extLst>
          </p:cNvPr>
          <p:cNvSpPr>
            <a:spLocks noGrp="1"/>
          </p:cNvSpPr>
          <p:nvPr>
            <p:ph type="sldNum" sz="quarter" idx="12"/>
          </p:nvPr>
        </p:nvSpPr>
        <p:spPr/>
        <p:txBody>
          <a:bodyPr/>
          <a:lstStyle/>
          <a:p>
            <a:fld id="{34B7E4EF-A1BD-40F4-AB7B-04F084DD991D}" type="slidenum">
              <a:rPr lang="en-US" smtClean="0"/>
              <a:t>6</a:t>
            </a:fld>
            <a:endParaRPr lang="en-US" dirty="0"/>
          </a:p>
        </p:txBody>
      </p:sp>
    </p:spTree>
    <p:extLst>
      <p:ext uri="{BB962C8B-B14F-4D97-AF65-F5344CB8AC3E}">
        <p14:creationId xmlns:p14="http://schemas.microsoft.com/office/powerpoint/2010/main" val="93612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2BC2-FEC4-4273-8419-E8A2AD52F609}"/>
              </a:ext>
            </a:extLst>
          </p:cNvPr>
          <p:cNvSpPr>
            <a:spLocks noGrp="1"/>
          </p:cNvSpPr>
          <p:nvPr>
            <p:ph type="title"/>
          </p:nvPr>
        </p:nvSpPr>
        <p:spPr/>
        <p:txBody>
          <a:bodyPr/>
          <a:lstStyle/>
          <a:p>
            <a:r>
              <a:rPr lang="en-GB" dirty="0"/>
              <a:t>Background Research and Literature Review (Cont.)</a:t>
            </a:r>
          </a:p>
        </p:txBody>
      </p:sp>
      <p:sp>
        <p:nvSpPr>
          <p:cNvPr id="3" name="Content Placeholder 2">
            <a:extLst>
              <a:ext uri="{FF2B5EF4-FFF2-40B4-BE49-F238E27FC236}">
                <a16:creationId xmlns:a16="http://schemas.microsoft.com/office/drawing/2014/main" id="{6778967A-4232-4E14-ACC4-C011CA8DE03B}"/>
              </a:ext>
            </a:extLst>
          </p:cNvPr>
          <p:cNvSpPr>
            <a:spLocks noGrp="1"/>
          </p:cNvSpPr>
          <p:nvPr>
            <p:ph idx="1"/>
          </p:nvPr>
        </p:nvSpPr>
        <p:spPr/>
        <p:txBody>
          <a:bodyPr>
            <a:normAutofit fontScale="92500"/>
          </a:bodyPr>
          <a:lstStyle/>
          <a:p>
            <a:r>
              <a:rPr lang="en-GB" dirty="0"/>
              <a:t>As discussed within their research by </a:t>
            </a:r>
            <a:r>
              <a:rPr lang="en-GB" dirty="0" err="1"/>
              <a:t>T.Haritos</a:t>
            </a:r>
            <a:r>
              <a:rPr lang="en-GB" dirty="0"/>
              <a:t> and N. D. </a:t>
            </a:r>
            <a:r>
              <a:rPr lang="en-GB" dirty="0" err="1"/>
              <a:t>Macchiarella</a:t>
            </a:r>
            <a:r>
              <a:rPr lang="en-GB" dirty="0"/>
              <a:t> “A mobile application of augmented reality for aerospace maintenance training” [1], OJT is commonly used for maintenance training</a:t>
            </a:r>
          </a:p>
          <a:p>
            <a:pPr lvl="1"/>
            <a:r>
              <a:rPr lang="en-GB" dirty="0"/>
              <a:t>The drawback is that the process is unmethodical and comments may be infrequent.</a:t>
            </a:r>
          </a:p>
          <a:p>
            <a:pPr lvl="1"/>
            <a:r>
              <a:rPr lang="en-GB" dirty="0"/>
              <a:t>So why not combine OJT with off the job via AR?</a:t>
            </a:r>
          </a:p>
          <a:p>
            <a:r>
              <a:rPr lang="en-GB" dirty="0"/>
              <a:t>Recommendation systems are a valuable tool for AR applications, they can provide relevant augmented information according to the user’s preferences and cope with information overload, as discussed in the research carried out by C. P. de Miguel [2].</a:t>
            </a:r>
          </a:p>
          <a:p>
            <a:r>
              <a:rPr lang="en-GB" dirty="0"/>
              <a:t>Collaborative filtering algorithms are commonly used for recommendations [3].</a:t>
            </a:r>
          </a:p>
          <a:p>
            <a:r>
              <a:rPr lang="en-GB" dirty="0"/>
              <a:t>When applied to the </a:t>
            </a:r>
            <a:r>
              <a:rPr lang="en-GB" dirty="0" err="1"/>
              <a:t>MovieLens</a:t>
            </a:r>
            <a:r>
              <a:rPr lang="en-GB" dirty="0"/>
              <a:t> dataset SVD++ performed best in comparison to other models [3].</a:t>
            </a:r>
          </a:p>
          <a:p>
            <a:r>
              <a:rPr lang="en-GB" dirty="0"/>
              <a:t>The problem when applying these models in AR is, they fully depend on:</a:t>
            </a:r>
          </a:p>
          <a:p>
            <a:pPr lvl="1"/>
            <a:r>
              <a:rPr lang="en-GB" dirty="0"/>
              <a:t>Location, timing, first use of the app and immediate responses from the application.</a:t>
            </a:r>
          </a:p>
          <a:p>
            <a:r>
              <a:rPr lang="en-GB" dirty="0"/>
              <a:t>Distance based, time based, and visibility based recommendation are common in AR applications as discussed in [4].</a:t>
            </a:r>
          </a:p>
          <a:p>
            <a:endParaRPr lang="en-GB" dirty="0"/>
          </a:p>
        </p:txBody>
      </p:sp>
      <p:sp>
        <p:nvSpPr>
          <p:cNvPr id="4" name="Slide Number Placeholder 3">
            <a:extLst>
              <a:ext uri="{FF2B5EF4-FFF2-40B4-BE49-F238E27FC236}">
                <a16:creationId xmlns:a16="http://schemas.microsoft.com/office/drawing/2014/main" id="{74CB4582-B6F9-4BA3-81A8-E9DB0B09BD28}"/>
              </a:ext>
            </a:extLst>
          </p:cNvPr>
          <p:cNvSpPr>
            <a:spLocks noGrp="1"/>
          </p:cNvSpPr>
          <p:nvPr>
            <p:ph type="sldNum" sz="quarter" idx="12"/>
          </p:nvPr>
        </p:nvSpPr>
        <p:spPr/>
        <p:txBody>
          <a:bodyPr/>
          <a:lstStyle/>
          <a:p>
            <a:fld id="{34B7E4EF-A1BD-40F4-AB7B-04F084DD991D}" type="slidenum">
              <a:rPr lang="en-US" smtClean="0"/>
              <a:t>7</a:t>
            </a:fld>
            <a:endParaRPr lang="en-US" dirty="0"/>
          </a:p>
        </p:txBody>
      </p:sp>
    </p:spTree>
    <p:extLst>
      <p:ext uri="{BB962C8B-B14F-4D97-AF65-F5344CB8AC3E}">
        <p14:creationId xmlns:p14="http://schemas.microsoft.com/office/powerpoint/2010/main" val="3976403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666-82AE-455B-B7EF-F2DAC5914419}"/>
              </a:ext>
            </a:extLst>
          </p:cNvPr>
          <p:cNvSpPr>
            <a:spLocks noGrp="1"/>
          </p:cNvSpPr>
          <p:nvPr>
            <p:ph type="title"/>
          </p:nvPr>
        </p:nvSpPr>
        <p:spPr/>
        <p:txBody>
          <a:bodyPr/>
          <a:lstStyle/>
          <a:p>
            <a:r>
              <a:rPr lang="en-GB" dirty="0"/>
              <a:t>Background Research and Literature Review (Cont.)</a:t>
            </a:r>
          </a:p>
        </p:txBody>
      </p:sp>
      <p:sp>
        <p:nvSpPr>
          <p:cNvPr id="3" name="Content Placeholder 2">
            <a:extLst>
              <a:ext uri="{FF2B5EF4-FFF2-40B4-BE49-F238E27FC236}">
                <a16:creationId xmlns:a16="http://schemas.microsoft.com/office/drawing/2014/main" id="{5A0C9C8F-5C09-4F53-B3B3-7402563BC49E}"/>
              </a:ext>
            </a:extLst>
          </p:cNvPr>
          <p:cNvSpPr>
            <a:spLocks noGrp="1"/>
          </p:cNvSpPr>
          <p:nvPr>
            <p:ph idx="1"/>
          </p:nvPr>
        </p:nvSpPr>
        <p:spPr/>
        <p:txBody>
          <a:bodyPr/>
          <a:lstStyle/>
          <a:p>
            <a:r>
              <a:rPr lang="en-GB" dirty="0"/>
              <a:t>Augmented Reality makes use of image and object recognition technology</a:t>
            </a:r>
          </a:p>
          <a:p>
            <a:pPr lvl="1"/>
            <a:r>
              <a:rPr lang="en-GB" dirty="0"/>
              <a:t>Such technology depends on traditional computer vision techniques and deep learning techniques</a:t>
            </a:r>
          </a:p>
          <a:p>
            <a:pPr lvl="1"/>
            <a:r>
              <a:rPr lang="en-GB" dirty="0"/>
              <a:t>Traditional techniques are useful when recognising 2D images and characters due to using edges and contours as natural features to identify</a:t>
            </a:r>
          </a:p>
          <a:p>
            <a:pPr lvl="1"/>
            <a:r>
              <a:rPr lang="en-GB" dirty="0"/>
              <a:t>Deep Learning technology is applicable in scenarios where that object may differentiate in its state due to the lighting variances, distance variances, rotation variances, and occlusion variances as the technology is trained on that specific 3D object using different frames capturing different angles, distances and colours in which that object may appear in, thus being capable of generalising [5].</a:t>
            </a:r>
          </a:p>
          <a:p>
            <a:r>
              <a:rPr lang="en-GB" dirty="0"/>
              <a:t>Occlusion is a main problem in AR</a:t>
            </a:r>
          </a:p>
          <a:p>
            <a:pPr lvl="1"/>
            <a:r>
              <a:rPr lang="en-GB" dirty="0"/>
              <a:t>A research conducted by [6], used a combination of Surf Technology and combined it with </a:t>
            </a:r>
            <a:r>
              <a:rPr lang="en-GB" dirty="0" err="1"/>
              <a:t>Golay</a:t>
            </a:r>
            <a:r>
              <a:rPr lang="en-GB" dirty="0"/>
              <a:t> error correction code detection</a:t>
            </a:r>
          </a:p>
          <a:p>
            <a:pPr lvl="2"/>
            <a:r>
              <a:rPr lang="en-GB" dirty="0"/>
              <a:t>An object could be placed 2m away from the camera</a:t>
            </a:r>
          </a:p>
          <a:p>
            <a:pPr lvl="2"/>
            <a:r>
              <a:rPr lang="en-GB" dirty="0"/>
              <a:t>Handled under 55 degrees angle to the camera’s axis</a:t>
            </a:r>
          </a:p>
          <a:p>
            <a:pPr lvl="2"/>
            <a:r>
              <a:rPr lang="en-GB" dirty="0"/>
              <a:t>Not affected by up to 55% obstruction</a:t>
            </a:r>
          </a:p>
          <a:p>
            <a:pPr lvl="1"/>
            <a:r>
              <a:rPr lang="en-GB" dirty="0"/>
              <a:t>Another approach presented </a:t>
            </a:r>
            <a:r>
              <a:rPr lang="en-GB"/>
              <a:t>by [7] </a:t>
            </a:r>
            <a:r>
              <a:rPr lang="en-GB" dirty="0"/>
              <a:t>used deep learning on multiple frames of the same object.</a:t>
            </a:r>
          </a:p>
        </p:txBody>
      </p:sp>
      <p:sp>
        <p:nvSpPr>
          <p:cNvPr id="4" name="Slide Number Placeholder 3">
            <a:extLst>
              <a:ext uri="{FF2B5EF4-FFF2-40B4-BE49-F238E27FC236}">
                <a16:creationId xmlns:a16="http://schemas.microsoft.com/office/drawing/2014/main" id="{C5105FDE-9D36-4E0D-A4F7-AE638F5A1218}"/>
              </a:ext>
            </a:extLst>
          </p:cNvPr>
          <p:cNvSpPr>
            <a:spLocks noGrp="1"/>
          </p:cNvSpPr>
          <p:nvPr>
            <p:ph type="sldNum" sz="quarter" idx="12"/>
          </p:nvPr>
        </p:nvSpPr>
        <p:spPr/>
        <p:txBody>
          <a:bodyPr/>
          <a:lstStyle/>
          <a:p>
            <a:fld id="{34B7E4EF-A1BD-40F4-AB7B-04F084DD991D}" type="slidenum">
              <a:rPr lang="en-US" smtClean="0"/>
              <a:t>8</a:t>
            </a:fld>
            <a:endParaRPr lang="en-US" dirty="0"/>
          </a:p>
        </p:txBody>
      </p:sp>
    </p:spTree>
    <p:extLst>
      <p:ext uri="{BB962C8B-B14F-4D97-AF65-F5344CB8AC3E}">
        <p14:creationId xmlns:p14="http://schemas.microsoft.com/office/powerpoint/2010/main" val="3407912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2BF1-459C-4F14-B9B9-1D2DCCEC48D2}"/>
              </a:ext>
            </a:extLst>
          </p:cNvPr>
          <p:cNvSpPr>
            <a:spLocks noGrp="1"/>
          </p:cNvSpPr>
          <p:nvPr>
            <p:ph type="ctrTitle"/>
          </p:nvPr>
        </p:nvSpPr>
        <p:spPr>
          <a:xfrm>
            <a:off x="1629103" y="2244830"/>
            <a:ext cx="8933796" cy="2437232"/>
          </a:xfrm>
        </p:spPr>
        <p:txBody>
          <a:bodyPr anchor="ctr">
            <a:normAutofit/>
          </a:bodyPr>
          <a:lstStyle/>
          <a:p>
            <a:r>
              <a:rPr lang="en-GB" dirty="0"/>
              <a:t>Design and Implementation</a:t>
            </a:r>
          </a:p>
        </p:txBody>
      </p:sp>
      <p:sp>
        <p:nvSpPr>
          <p:cNvPr id="5" name="Slide Number Placeholder 4">
            <a:extLst>
              <a:ext uri="{FF2B5EF4-FFF2-40B4-BE49-F238E27FC236}">
                <a16:creationId xmlns:a16="http://schemas.microsoft.com/office/drawing/2014/main" id="{41AC56FF-43CD-4CED-8B00-687BB1A14F2A}"/>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9</a:t>
            </a:fld>
            <a:endParaRPr lang="en-US"/>
          </a:p>
        </p:txBody>
      </p:sp>
    </p:spTree>
    <p:extLst>
      <p:ext uri="{BB962C8B-B14F-4D97-AF65-F5344CB8AC3E}">
        <p14:creationId xmlns:p14="http://schemas.microsoft.com/office/powerpoint/2010/main" val="4069402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1988</Words>
  <Application>Microsoft Office PowerPoint</Application>
  <PresentationFormat>Widescreen</PresentationFormat>
  <Paragraphs>254</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Century Gothic</vt:lpstr>
      <vt:lpstr>Garamond</vt:lpstr>
      <vt:lpstr>SavonVTI</vt:lpstr>
      <vt:lpstr>Workplace assistant augmented reality</vt:lpstr>
      <vt:lpstr>Problem Definition</vt:lpstr>
      <vt:lpstr>Problem Definition</vt:lpstr>
      <vt:lpstr>Research Questions</vt:lpstr>
      <vt:lpstr>Background and literature review</vt:lpstr>
      <vt:lpstr>Background Research and Literature Review</vt:lpstr>
      <vt:lpstr>Background Research and Literature Review (Cont.)</vt:lpstr>
      <vt:lpstr>Background Research and Literature Review (Cont.)</vt:lpstr>
      <vt:lpstr>Design and Implementation</vt:lpstr>
      <vt:lpstr>The 3 Main Components of the System</vt:lpstr>
      <vt:lpstr>Data Handling</vt:lpstr>
      <vt:lpstr>Feature Extraction</vt:lpstr>
      <vt:lpstr>Feature Extraction (Cont)</vt:lpstr>
      <vt:lpstr>User-Query Models</vt:lpstr>
      <vt:lpstr>Architecture</vt:lpstr>
      <vt:lpstr>Main Menu</vt:lpstr>
      <vt:lpstr>Choosing a user profile</vt:lpstr>
      <vt:lpstr>Visitor’s Section</vt:lpstr>
      <vt:lpstr>Intern’s Section</vt:lpstr>
      <vt:lpstr>Augmented Reality Offices</vt:lpstr>
      <vt:lpstr>Augmented Reality Offices</vt:lpstr>
      <vt:lpstr>Coffee Machine</vt:lpstr>
      <vt:lpstr>AR Coffee Machine Cappuccino Details</vt:lpstr>
      <vt:lpstr>AR Coffee Machine Cappuccino Details</vt:lpstr>
      <vt:lpstr>Testing And Evaluation</vt:lpstr>
      <vt:lpstr>Quantitative AR Testing</vt:lpstr>
      <vt:lpstr>Colour Variance</vt:lpstr>
      <vt:lpstr>Orientation Variance</vt:lpstr>
      <vt:lpstr>Distance Variance</vt:lpstr>
      <vt:lpstr>Occlusion Variance</vt:lpstr>
      <vt:lpstr>Quantitative RS Testing</vt:lpstr>
      <vt:lpstr>Baseline Comparison of Algorithms</vt:lpstr>
      <vt:lpstr>Baseline Comparison of Algorithms</vt:lpstr>
      <vt:lpstr>Quantitative Testing</vt:lpstr>
      <vt:lpstr>Quantitative Testing (Cont.)</vt:lpstr>
      <vt:lpstr>Challenges and Limitations</vt:lpstr>
      <vt:lpstr>Future Work</vt:lpstr>
      <vt:lpstr>Future Work (Cont.)</vt:lpstr>
      <vt:lpstr>To Conclude…</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2020-04-27T14:03:48Z</dcterms:created>
  <dcterms:modified xsi:type="dcterms:W3CDTF">2020-05-10T09:04:49Z</dcterms:modified>
</cp:coreProperties>
</file>